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Lst>
  <p:notesMasterIdLst>
    <p:notesMasterId r:id="rId40"/>
  </p:notesMasterIdLst>
  <p:handoutMasterIdLst>
    <p:handoutMasterId r:id="rId41"/>
  </p:handoutMasterIdLst>
  <p:sldIdLst>
    <p:sldId id="262" r:id="rId2"/>
    <p:sldId id="264" r:id="rId3"/>
    <p:sldId id="302" r:id="rId4"/>
    <p:sldId id="265" r:id="rId5"/>
    <p:sldId id="303" r:id="rId6"/>
    <p:sldId id="263" r:id="rId7"/>
    <p:sldId id="291" r:id="rId8"/>
    <p:sldId id="290" r:id="rId9"/>
    <p:sldId id="292" r:id="rId10"/>
    <p:sldId id="293" r:id="rId11"/>
    <p:sldId id="295" r:id="rId12"/>
    <p:sldId id="284" r:id="rId13"/>
    <p:sldId id="285" r:id="rId14"/>
    <p:sldId id="286" r:id="rId15"/>
    <p:sldId id="287" r:id="rId16"/>
    <p:sldId id="288" r:id="rId17"/>
    <p:sldId id="289" r:id="rId18"/>
    <p:sldId id="266" r:id="rId19"/>
    <p:sldId id="278" r:id="rId20"/>
    <p:sldId id="277" r:id="rId21"/>
    <p:sldId id="267" r:id="rId22"/>
    <p:sldId id="294" r:id="rId23"/>
    <p:sldId id="271" r:id="rId24"/>
    <p:sldId id="270" r:id="rId25"/>
    <p:sldId id="280" r:id="rId26"/>
    <p:sldId id="281" r:id="rId27"/>
    <p:sldId id="300" r:id="rId28"/>
    <p:sldId id="269" r:id="rId29"/>
    <p:sldId id="279" r:id="rId30"/>
    <p:sldId id="272" r:id="rId31"/>
    <p:sldId id="273" r:id="rId32"/>
    <p:sldId id="275" r:id="rId33"/>
    <p:sldId id="268" r:id="rId34"/>
    <p:sldId id="301" r:id="rId35"/>
    <p:sldId id="296" r:id="rId36"/>
    <p:sldId id="297" r:id="rId37"/>
    <p:sldId id="299" r:id="rId38"/>
    <p:sldId id="298" r:id="rId39"/>
  </p:sldIdLst>
  <p:sldSz cx="9144000" cy="5143500" type="screen16x9"/>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783FFE1-698E-49CC-8099-2490E9FACD7D}">
          <p14:sldIdLst>
            <p14:sldId id="262"/>
            <p14:sldId id="264"/>
            <p14:sldId id="302"/>
            <p14:sldId id="265"/>
            <p14:sldId id="303"/>
            <p14:sldId id="263"/>
            <p14:sldId id="291"/>
            <p14:sldId id="290"/>
            <p14:sldId id="292"/>
            <p14:sldId id="293"/>
            <p14:sldId id="295"/>
            <p14:sldId id="284"/>
            <p14:sldId id="285"/>
            <p14:sldId id="286"/>
            <p14:sldId id="287"/>
            <p14:sldId id="288"/>
            <p14:sldId id="289"/>
            <p14:sldId id="266"/>
            <p14:sldId id="278"/>
            <p14:sldId id="277"/>
            <p14:sldId id="267"/>
            <p14:sldId id="294"/>
            <p14:sldId id="271"/>
            <p14:sldId id="270"/>
            <p14:sldId id="280"/>
            <p14:sldId id="281"/>
            <p14:sldId id="300"/>
            <p14:sldId id="269"/>
            <p14:sldId id="279"/>
            <p14:sldId id="272"/>
            <p14:sldId id="273"/>
            <p14:sldId id="275"/>
            <p14:sldId id="268"/>
            <p14:sldId id="301"/>
            <p14:sldId id="296"/>
            <p14:sldId id="297"/>
            <p14:sldId id="299"/>
            <p14:sldId id="298"/>
          </p14:sldIdLst>
        </p14:section>
      </p14:sectionLst>
    </p:ext>
    <p:ext uri="{EFAFB233-063F-42B5-8137-9DF3F51BA10A}">
      <p15:sldGuideLst xmlns:p15="http://schemas.microsoft.com/office/powerpoint/2012/main">
        <p15:guide id="1" orient="horz" pos="3191">
          <p15:clr>
            <a:srgbClr val="A4A3A4"/>
          </p15:clr>
        </p15:guide>
        <p15:guide id="2" orient="horz" pos="2990">
          <p15:clr>
            <a:srgbClr val="A4A3A4"/>
          </p15:clr>
        </p15:guide>
        <p15:guide id="3" orient="horz" pos="899">
          <p15:clr>
            <a:srgbClr val="A4A3A4"/>
          </p15:clr>
        </p15:guide>
        <p15:guide id="4" orient="horz" pos="368">
          <p15:clr>
            <a:srgbClr val="A4A3A4"/>
          </p15:clr>
        </p15:guide>
        <p15:guide id="5" orient="horz" pos="684" userDrawn="1">
          <p15:clr>
            <a:srgbClr val="A4A3A4"/>
          </p15:clr>
        </p15:guide>
        <p15:guide id="6" pos="5549">
          <p15:clr>
            <a:srgbClr val="A4A3A4"/>
          </p15:clr>
        </p15:guide>
        <p15:guide id="7" pos="2882">
          <p15:clr>
            <a:srgbClr val="A4A3A4"/>
          </p15:clr>
        </p15:guide>
        <p15:guide id="8" pos="202">
          <p15:clr>
            <a:srgbClr val="A4A3A4"/>
          </p15:clr>
        </p15:guide>
        <p15:guide id="9" pos="4219">
          <p15:clr>
            <a:srgbClr val="A4A3A4"/>
          </p15:clr>
        </p15:guide>
        <p15:guide id="10" pos="3104">
          <p15:clr>
            <a:srgbClr val="A4A3A4"/>
          </p15:clr>
        </p15:guide>
        <p15:guide id="11" pos="2682">
          <p15:clr>
            <a:srgbClr val="A4A3A4"/>
          </p15:clr>
        </p15:guide>
        <p15:guide id="12" pos="99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1C"/>
    <a:srgbClr val="54585A"/>
    <a:srgbClr val="9EA2A2"/>
    <a:srgbClr val="5F6062"/>
    <a:srgbClr val="424242"/>
    <a:srgbClr val="73AFB6"/>
    <a:srgbClr val="73AF55"/>
    <a:srgbClr val="DB091C"/>
    <a:srgbClr val="002D6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4" autoAdjust="0"/>
    <p:restoredTop sz="89886" autoAdjust="0"/>
  </p:normalViewPr>
  <p:slideViewPr>
    <p:cSldViewPr snapToGrid="0" snapToObjects="1">
      <p:cViewPr>
        <p:scale>
          <a:sx n="52" d="100"/>
          <a:sy n="52" d="100"/>
        </p:scale>
        <p:origin x="316" y="424"/>
      </p:cViewPr>
      <p:guideLst>
        <p:guide orient="horz" pos="3191"/>
        <p:guide orient="horz" pos="2990"/>
        <p:guide orient="horz" pos="899"/>
        <p:guide orient="horz" pos="368"/>
        <p:guide orient="horz" pos="684"/>
        <p:guide pos="5549"/>
        <p:guide pos="2882"/>
        <p:guide pos="202"/>
        <p:guide pos="4219"/>
        <p:guide pos="3104"/>
        <p:guide pos="2682"/>
        <p:guide pos="992"/>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47" d="100"/>
          <a:sy n="47" d="100"/>
        </p:scale>
        <p:origin x="2760" y="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758C1689-538F-8E40-B75C-43A8463C0CF3}" type="datetimeFigureOut">
              <a:rPr lang="en-US" smtClean="0"/>
              <a:t>8/11/2024</a:t>
            </a:fld>
            <a:endParaRPr lang="en-US"/>
          </a:p>
        </p:txBody>
      </p:sp>
      <p:sp>
        <p:nvSpPr>
          <p:cNvPr id="4" name="Footer Placeholder 3"/>
          <p:cNvSpPr>
            <a:spLocks noGrp="1"/>
          </p:cNvSpPr>
          <p:nvPr>
            <p:ph type="ftr" sz="quarter" idx="2"/>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a:p>
        </p:txBody>
      </p:sp>
      <p:sp>
        <p:nvSpPr>
          <p:cNvPr id="5" name="Slide Number Placeholder 4"/>
          <p:cNvSpPr>
            <a:spLocks noGrp="1"/>
          </p:cNvSpPr>
          <p:nvPr>
            <p:ph type="sldNum" sz="quarter" idx="3"/>
          </p:nvPr>
        </p:nvSpPr>
        <p:spPr>
          <a:xfrm>
            <a:off x="3978132" y="8842029"/>
            <a:ext cx="3043343" cy="465455"/>
          </a:xfrm>
          <a:prstGeom prst="rect">
            <a:avLst/>
          </a:prstGeom>
        </p:spPr>
        <p:txBody>
          <a:bodyPr vert="horz" lIns="93324" tIns="46662" rIns="93324" bIns="46662" rtlCol="0" anchor="b"/>
          <a:lstStyle>
            <a:lvl1pPr algn="r">
              <a:defRPr sz="1200"/>
            </a:lvl1pPr>
          </a:lstStyle>
          <a:p>
            <a:fld id="{5E5CFDAB-82E0-D844-A597-1375485DF7C5}" type="slidenum">
              <a:rPr lang="en-US" smtClean="0"/>
              <a:t>‹#›</a:t>
            </a:fld>
            <a:endParaRPr lang="en-US"/>
          </a:p>
        </p:txBody>
      </p:sp>
    </p:spTree>
    <p:extLst>
      <p:ext uri="{BB962C8B-B14F-4D97-AF65-F5344CB8AC3E}">
        <p14:creationId xmlns:p14="http://schemas.microsoft.com/office/powerpoint/2010/main" val="13778325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8A8CF18A-D50A-5449-86F1-896D3E722AEB}" type="datetimeFigureOut">
              <a:rPr lang="en-US" smtClean="0"/>
              <a:t>8/11/2024</a:t>
            </a:fld>
            <a:endParaRPr lang="en-US"/>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EB3DA8EE-BE46-464A-B9ED-639C808FE555}" type="slidenum">
              <a:rPr lang="en-US" smtClean="0"/>
              <a:t>‹#›</a:t>
            </a:fld>
            <a:endParaRPr lang="en-US"/>
          </a:p>
        </p:txBody>
      </p:sp>
    </p:spTree>
    <p:extLst>
      <p:ext uri="{BB962C8B-B14F-4D97-AF65-F5344CB8AC3E}">
        <p14:creationId xmlns:p14="http://schemas.microsoft.com/office/powerpoint/2010/main" val="14582758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B3DA8EE-BE46-464A-B9ED-639C808FE555}" type="slidenum">
              <a:rPr lang="en-US" smtClean="0"/>
              <a:t>1</a:t>
            </a:fld>
            <a:endParaRPr lang="en-US"/>
          </a:p>
        </p:txBody>
      </p:sp>
    </p:spTree>
    <p:extLst>
      <p:ext uri="{BB962C8B-B14F-4D97-AF65-F5344CB8AC3E}">
        <p14:creationId xmlns:p14="http://schemas.microsoft.com/office/powerpoint/2010/main" val="3040602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Improving health care </a:t>
            </a:r>
          </a:p>
          <a:p>
            <a:r>
              <a:rPr lang="en-US" dirty="0"/>
              <a:t>Directly contributes to patient outcomes</a:t>
            </a:r>
          </a:p>
          <a:p>
            <a:r>
              <a:rPr lang="en-US" dirty="0"/>
              <a:t>Accurate and early diagnosis</a:t>
            </a:r>
          </a:p>
          <a:p>
            <a:r>
              <a:rPr lang="en-US" dirty="0"/>
              <a:t>he goal is to develop AI tools that are not just technically impressive but also clinically valuable. The enhancements we’ve made in transparency and accuracy contribute to this larger goal of improving patient care</a:t>
            </a:r>
          </a:p>
          <a:p>
            <a:endParaRPr lang="en-US" dirty="0"/>
          </a:p>
        </p:txBody>
      </p:sp>
      <p:sp>
        <p:nvSpPr>
          <p:cNvPr id="4" name="Slide Number Placeholder 3"/>
          <p:cNvSpPr>
            <a:spLocks noGrp="1"/>
          </p:cNvSpPr>
          <p:nvPr>
            <p:ph type="sldNum" sz="quarter" idx="5"/>
          </p:nvPr>
        </p:nvSpPr>
        <p:spPr/>
        <p:txBody>
          <a:bodyPr/>
          <a:lstStyle/>
          <a:p>
            <a:fld id="{EB3DA8EE-BE46-464A-B9ED-639C808FE555}" type="slidenum">
              <a:rPr lang="en-US" smtClean="0"/>
              <a:t>5</a:t>
            </a:fld>
            <a:endParaRPr lang="en-US"/>
          </a:p>
        </p:txBody>
      </p:sp>
    </p:spTree>
    <p:extLst>
      <p:ext uri="{BB962C8B-B14F-4D97-AF65-F5344CB8AC3E}">
        <p14:creationId xmlns:p14="http://schemas.microsoft.com/office/powerpoint/2010/main" val="1182663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Test and value loss, test and value accuracy</a:t>
            </a:r>
          </a:p>
          <a:p>
            <a:endParaRPr lang="en-US" dirty="0"/>
          </a:p>
        </p:txBody>
      </p:sp>
      <p:sp>
        <p:nvSpPr>
          <p:cNvPr id="4" name="Slide Number Placeholder 3"/>
          <p:cNvSpPr>
            <a:spLocks noGrp="1"/>
          </p:cNvSpPr>
          <p:nvPr>
            <p:ph type="sldNum" sz="quarter" idx="5"/>
          </p:nvPr>
        </p:nvSpPr>
        <p:spPr/>
        <p:txBody>
          <a:bodyPr/>
          <a:lstStyle/>
          <a:p>
            <a:fld id="{EB3DA8EE-BE46-464A-B9ED-639C808FE555}" type="slidenum">
              <a:rPr lang="en-US" smtClean="0"/>
              <a:t>6</a:t>
            </a:fld>
            <a:endParaRPr lang="en-US"/>
          </a:p>
        </p:txBody>
      </p:sp>
    </p:spTree>
    <p:extLst>
      <p:ext uri="{BB962C8B-B14F-4D97-AF65-F5344CB8AC3E}">
        <p14:creationId xmlns:p14="http://schemas.microsoft.com/office/powerpoint/2010/main" val="410448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enters neural network – input layer receives pixel layer</a:t>
            </a:r>
          </a:p>
          <a:p>
            <a:endParaRPr lang="en-US" dirty="0"/>
          </a:p>
          <a:p>
            <a:r>
              <a:rPr lang="en-US" dirty="0"/>
              <a:t>Extra edges or texture – nonlinear layer like </a:t>
            </a:r>
            <a:r>
              <a:rPr lang="en-US" dirty="0" err="1"/>
              <a:t>ReLu</a:t>
            </a:r>
            <a:r>
              <a:rPr lang="en-US" dirty="0"/>
              <a:t> adds complexity ( can learn more complex patterns)</a:t>
            </a:r>
          </a:p>
          <a:p>
            <a:endParaRPr lang="en-US" dirty="0"/>
          </a:p>
          <a:p>
            <a:r>
              <a:rPr lang="en-US" dirty="0"/>
              <a:t>Pooling layer – reduces complexity size of network</a:t>
            </a:r>
          </a:p>
          <a:p>
            <a:r>
              <a:rPr lang="en-US" dirty="0"/>
              <a:t>Fully </a:t>
            </a:r>
            <a:r>
              <a:rPr lang="en-US" dirty="0" err="1"/>
              <a:t>conncted</a:t>
            </a:r>
            <a:r>
              <a:rPr lang="en-US" dirty="0"/>
              <a:t> layer – takes all the features learned in prior layers combines and makes final decision</a:t>
            </a:r>
          </a:p>
        </p:txBody>
      </p:sp>
      <p:sp>
        <p:nvSpPr>
          <p:cNvPr id="4" name="Slide Number Placeholder 3"/>
          <p:cNvSpPr>
            <a:spLocks noGrp="1"/>
          </p:cNvSpPr>
          <p:nvPr>
            <p:ph type="sldNum" sz="quarter" idx="5"/>
          </p:nvPr>
        </p:nvSpPr>
        <p:spPr/>
        <p:txBody>
          <a:bodyPr/>
          <a:lstStyle/>
          <a:p>
            <a:fld id="{EB3DA8EE-BE46-464A-B9ED-639C808FE555}" type="slidenum">
              <a:rPr lang="en-US" smtClean="0"/>
              <a:t>7</a:t>
            </a:fld>
            <a:endParaRPr lang="en-US"/>
          </a:p>
        </p:txBody>
      </p:sp>
    </p:spTree>
    <p:extLst>
      <p:ext uri="{BB962C8B-B14F-4D97-AF65-F5344CB8AC3E}">
        <p14:creationId xmlns:p14="http://schemas.microsoft.com/office/powerpoint/2010/main" val="3565037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Inceptionv3</a:t>
            </a:r>
            <a:r>
              <a:rPr lang="en-US" dirty="0"/>
              <a:t> architecture is deeper and wider (more layers and paths)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It captures features at multiple scales simultaneously, making it better at identifying complex patterns in images, which is crucial for tasks like medical imaging.</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Basic CNN goes through the layers in a more “straight path” manner compared to that of the architecture of </a:t>
            </a:r>
            <a:r>
              <a:rPr lang="en-US" dirty="0" err="1"/>
              <a:t>Inceptionv3</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Convo layer - layer is responsible for detecting features in an image, such as edges, textures, or patterns.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ooling</a:t>
            </a:r>
            <a:r>
              <a:rPr lang="en-US" dirty="0"/>
              <a:t> layers reduce the size of the feature maps, making the model more efficient and less likely to overfit. The most common types are max pooling and average pooling. the layer slides a window (usually </a:t>
            </a:r>
            <a:r>
              <a:rPr lang="en-US" dirty="0" err="1"/>
              <a:t>2x2</a:t>
            </a:r>
            <a:r>
              <a:rPr lang="en-US" dirty="0"/>
              <a:t>) across the feature map and takes the maximum value within that window.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Concat</a:t>
            </a:r>
            <a:r>
              <a:rPr lang="en-US" dirty="0"/>
              <a:t> – multiple layers are combined into a single data structure ( tensor ) because the outputs of prior layers are performed in parallel aka same time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Fully connected layer - each neuron is connected to every neuron in the previous layer. It’s used for combining the features extracted by the convolutional layers and making the final decision or classification.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Softmax</a:t>
            </a:r>
            <a:r>
              <a:rPr lang="en-US" dirty="0"/>
              <a:t> - the final layer in a classification network. It converts the raw output scores (logits) from the last fully connected layer into probabilities for each class. </a:t>
            </a:r>
            <a:r>
              <a:rPr lang="en-US" dirty="0" err="1"/>
              <a:t>oftmax</a:t>
            </a:r>
            <a:r>
              <a:rPr lang="en-US" dirty="0"/>
              <a:t> is crucial for multi-class classification problems</a:t>
            </a:r>
          </a:p>
          <a:p>
            <a:endParaRPr lang="en-US" dirty="0"/>
          </a:p>
        </p:txBody>
      </p:sp>
      <p:sp>
        <p:nvSpPr>
          <p:cNvPr id="4" name="Slide Number Placeholder 3"/>
          <p:cNvSpPr>
            <a:spLocks noGrp="1"/>
          </p:cNvSpPr>
          <p:nvPr>
            <p:ph type="sldNum" sz="quarter" idx="5"/>
          </p:nvPr>
        </p:nvSpPr>
        <p:spPr/>
        <p:txBody>
          <a:bodyPr/>
          <a:lstStyle/>
          <a:p>
            <a:fld id="{EB3DA8EE-BE46-464A-B9ED-639C808FE555}" type="slidenum">
              <a:rPr lang="en-US" smtClean="0"/>
              <a:t>8</a:t>
            </a:fld>
            <a:endParaRPr lang="en-US"/>
          </a:p>
        </p:txBody>
      </p:sp>
    </p:spTree>
    <p:extLst>
      <p:ext uri="{BB962C8B-B14F-4D97-AF65-F5344CB8AC3E}">
        <p14:creationId xmlns:p14="http://schemas.microsoft.com/office/powerpoint/2010/main" val="324790132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bwMode="black">
          <a:xfrm>
            <a:off x="-1" y="0"/>
            <a:ext cx="9144001" cy="514350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a:ext>
            </a:extLst>
          </a:blip>
          <a:srcRect l="3331" t="18761" r="3331" b="4881"/>
          <a:stretch/>
        </p:blipFill>
        <p:spPr>
          <a:xfrm>
            <a:off x="-1" y="0"/>
            <a:ext cx="9144000" cy="5143500"/>
          </a:xfrm>
          <a:prstGeom prst="rect">
            <a:avLst/>
          </a:prstGeom>
          <a:effectLst/>
        </p:spPr>
      </p:pic>
      <p:sp>
        <p:nvSpPr>
          <p:cNvPr id="2" name="Title 1"/>
          <p:cNvSpPr>
            <a:spLocks noGrp="1"/>
          </p:cNvSpPr>
          <p:nvPr>
            <p:ph type="ctrTitle" hasCustomPrompt="1"/>
          </p:nvPr>
        </p:nvSpPr>
        <p:spPr bwMode="white">
          <a:xfrm>
            <a:off x="0" y="954412"/>
            <a:ext cx="9144000" cy="543049"/>
          </a:xfrm>
          <a:prstGeom prst="rect">
            <a:avLst/>
          </a:prstGeom>
        </p:spPr>
        <p:txBody>
          <a:bodyPr/>
          <a:lstStyle>
            <a:lvl1pPr>
              <a:defRPr sz="5000" b="1"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7" name="Subtitle 2"/>
          <p:cNvSpPr>
            <a:spLocks noGrp="1"/>
          </p:cNvSpPr>
          <p:nvPr>
            <p:ph type="subTitle" idx="1"/>
          </p:nvPr>
        </p:nvSpPr>
        <p:spPr bwMode="white">
          <a:xfrm>
            <a:off x="0" y="2500263"/>
            <a:ext cx="9144000" cy="822325"/>
          </a:xfrm>
          <a:prstGeom prst="rect">
            <a:avLst/>
          </a:prstGeom>
        </p:spPr>
        <p:txBody>
          <a:bodyPr/>
          <a:lstStyle>
            <a:lvl1pPr marL="0" indent="0" algn="ctr">
              <a:buFontTx/>
              <a:buNone/>
              <a:defRPr>
                <a:solidFill>
                  <a:schemeClr val="bg1"/>
                </a:solidFill>
              </a:defRPr>
            </a:lvl1pPr>
          </a:lstStyle>
          <a:p>
            <a:r>
              <a:rPr lang="en-US" sz="1800"/>
              <a:t>Click to edit Master subtitle style</a:t>
            </a:r>
            <a:endParaRPr lang="en-US" sz="1800" dirty="0"/>
          </a:p>
        </p:txBody>
      </p:sp>
      <p:pic>
        <p:nvPicPr>
          <p:cNvPr id="12" name="Picture 2"/>
          <p:cNvPicPr>
            <a:picLocks noChangeAspect="1" noChangeArrowheads="1"/>
          </p:cNvPicPr>
          <p:nvPr userDrawn="1"/>
        </p:nvPicPr>
        <p:blipFill>
          <a:blip r:embed="rId4"/>
          <a:srcRect/>
          <a:stretch/>
        </p:blipFill>
        <p:spPr bwMode="auto">
          <a:xfrm>
            <a:off x="2854578" y="3944337"/>
            <a:ext cx="3434841" cy="770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029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8" name="Rectangle 7"/>
          <p:cNvSpPr/>
          <p:nvPr userDrawn="1"/>
        </p:nvSpPr>
        <p:spPr bwMode="black">
          <a:xfrm>
            <a:off x="0" y="2371988"/>
            <a:ext cx="9144000" cy="2771512"/>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userDrawn="1"/>
        </p:nvCxnSpPr>
        <p:spPr>
          <a:xfrm>
            <a:off x="3175" y="2333419"/>
            <a:ext cx="9144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6" name="Title 1"/>
          <p:cNvSpPr txBox="1">
            <a:spLocks/>
          </p:cNvSpPr>
          <p:nvPr userDrawn="1"/>
        </p:nvSpPr>
        <p:spPr>
          <a:xfrm>
            <a:off x="214255" y="562085"/>
            <a:ext cx="8315851" cy="724065"/>
          </a:xfrm>
          <a:prstGeom prst="rect">
            <a:avLst/>
          </a:prstGeom>
          <a:ln>
            <a:noFill/>
          </a:ln>
        </p:spPr>
        <p:txBody>
          <a:bodyPr/>
          <a:lstStyle>
            <a:lvl1pPr algn="l" defTabSz="457200" rtl="0" eaLnBrk="1" latinLnBrk="0" hangingPunct="1">
              <a:spcBef>
                <a:spcPct val="0"/>
              </a:spcBef>
              <a:buNone/>
              <a:defRPr sz="5000" b="1" kern="1200" spc="0" baseline="0">
                <a:solidFill>
                  <a:srgbClr val="FFFFFF"/>
                </a:solidFill>
                <a:effectLst/>
                <a:latin typeface="Arial"/>
                <a:ea typeface="+mj-ea"/>
                <a:cs typeface="Arial"/>
              </a:defRPr>
            </a:lvl1pPr>
          </a:lstStyle>
          <a:p>
            <a:endParaRPr lang="en-US" sz="4000" b="1" dirty="0">
              <a:solidFill>
                <a:srgbClr val="54585A"/>
              </a:solidFill>
            </a:endParaRPr>
          </a:p>
        </p:txBody>
      </p:sp>
      <p:sp>
        <p:nvSpPr>
          <p:cNvPr id="7" name="Date Placeholder 3">
            <a:extLst>
              <a:ext uri="{FF2B5EF4-FFF2-40B4-BE49-F238E27FC236}">
                <a16:creationId xmlns:a16="http://schemas.microsoft.com/office/drawing/2014/main" id="{7F8759FC-0BBB-6350-2540-88024B990D58}"/>
              </a:ext>
            </a:extLst>
          </p:cNvPr>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8/12/2024</a:t>
            </a:fld>
            <a:endParaRPr lang="en-US" dirty="0">
              <a:solidFill>
                <a:srgbClr val="FFFFFF"/>
              </a:solidFill>
            </a:endParaRPr>
          </a:p>
        </p:txBody>
      </p:sp>
      <p:sp>
        <p:nvSpPr>
          <p:cNvPr id="12" name="Slide Number Placeholder 5">
            <a:extLst>
              <a:ext uri="{FF2B5EF4-FFF2-40B4-BE49-F238E27FC236}">
                <a16:creationId xmlns:a16="http://schemas.microsoft.com/office/drawing/2014/main" id="{FBA58BCE-8B64-CEE4-931C-C027DAB2816B}"/>
              </a:ext>
            </a:extLst>
          </p:cNvPr>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14" name="Picture 3">
            <a:extLst>
              <a:ext uri="{FF2B5EF4-FFF2-40B4-BE49-F238E27FC236}">
                <a16:creationId xmlns:a16="http://schemas.microsoft.com/office/drawing/2014/main" id="{DCB6F0DD-7D6F-8E8F-114A-2E3BCF644EB8}"/>
              </a:ext>
            </a:extLst>
          </p:cNvPr>
          <p:cNvPicPr>
            <a:picLocks noChangeAspect="1" noChangeArrowheads="1"/>
          </p:cNvPicPr>
          <p:nvPr userDrawn="1"/>
        </p:nvPicPr>
        <p:blipFill>
          <a:blip r:embed="rId2"/>
          <a:srcRect/>
          <a:stretch/>
        </p:blipFill>
        <p:spPr bwMode="auto">
          <a:xfrm>
            <a:off x="444941" y="4682198"/>
            <a:ext cx="1597287" cy="3585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A1E65E-F195-452D-3156-7B3505FF0AF0}"/>
              </a:ext>
            </a:extLst>
          </p:cNvPr>
          <p:cNvSpPr txBox="1">
            <a:spLocks/>
          </p:cNvSpPr>
          <p:nvPr userDrawn="1"/>
        </p:nvSpPr>
        <p:spPr>
          <a:xfrm>
            <a:off x="366655" y="714485"/>
            <a:ext cx="8315851" cy="724065"/>
          </a:xfrm>
          <a:prstGeom prst="rect">
            <a:avLst/>
          </a:prstGeom>
          <a:ln>
            <a:noFill/>
          </a:ln>
        </p:spPr>
        <p:txBody>
          <a:bodyPr/>
          <a:lstStyle>
            <a:lvl1pPr algn="l" defTabSz="457200" rtl="0" eaLnBrk="1" latinLnBrk="0" hangingPunct="1">
              <a:spcBef>
                <a:spcPct val="0"/>
              </a:spcBef>
              <a:buNone/>
              <a:defRPr sz="5000" b="1" kern="1200" spc="0" baseline="0">
                <a:solidFill>
                  <a:srgbClr val="FFFFFF"/>
                </a:solidFill>
                <a:effectLst/>
                <a:latin typeface="Arial"/>
                <a:ea typeface="+mj-ea"/>
                <a:cs typeface="Arial"/>
              </a:defRPr>
            </a:lvl1pPr>
          </a:lstStyle>
          <a:p>
            <a:r>
              <a:rPr lang="en-US" sz="4000" b="1" dirty="0">
                <a:solidFill>
                  <a:srgbClr val="54585A"/>
                </a:solidFill>
              </a:rPr>
              <a:t>New Model - Brain</a:t>
            </a:r>
          </a:p>
        </p:txBody>
      </p:sp>
    </p:spTree>
    <p:extLst>
      <p:ext uri="{BB962C8B-B14F-4D97-AF65-F5344CB8AC3E}">
        <p14:creationId xmlns:p14="http://schemas.microsoft.com/office/powerpoint/2010/main" val="1573219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7"/>
          <p:cNvSpPr/>
          <p:nvPr userDrawn="1"/>
        </p:nvSpPr>
        <p:spPr>
          <a:xfrm>
            <a:off x="0" y="1"/>
            <a:ext cx="9144000" cy="4779168"/>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le 1"/>
          <p:cNvSpPr>
            <a:spLocks noGrp="1"/>
          </p:cNvSpPr>
          <p:nvPr>
            <p:ph type="ctrTitle" hasCustomPrompt="1"/>
          </p:nvPr>
        </p:nvSpPr>
        <p:spPr>
          <a:xfrm>
            <a:off x="214256" y="840664"/>
            <a:ext cx="8315851" cy="543049"/>
          </a:xfrm>
          <a:prstGeom prst="rect">
            <a:avLst/>
          </a:prstGeom>
          <a:ln>
            <a:noFill/>
          </a:ln>
        </p:spPr>
        <p:txBody>
          <a:bodyPr/>
          <a:lstStyle>
            <a:lvl1pPr algn="l">
              <a:defRPr sz="5000"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10" name="Rectangle 9"/>
          <p:cNvSpPr/>
          <p:nvPr userDrawn="1"/>
        </p:nvSpPr>
        <p:spPr bwMode="black">
          <a:xfrm>
            <a:off x="-1" y="4613098"/>
            <a:ext cx="9144001" cy="546524"/>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Date Placeholder 3"/>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8/11/2024</a:t>
            </a:fld>
            <a:endParaRPr lang="en-US" dirty="0">
              <a:solidFill>
                <a:srgbClr val="FFFFFF"/>
              </a:solidFill>
            </a:endParaRPr>
          </a:p>
        </p:txBody>
      </p:sp>
      <p:sp>
        <p:nvSpPr>
          <p:cNvPr id="16" name="Slide Number Placeholder 5"/>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17"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310401" y="4720618"/>
            <a:ext cx="1600591" cy="298871"/>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Debugging with SHAP</a:t>
            </a:r>
          </a:p>
        </p:txBody>
      </p:sp>
      <p:sp>
        <p:nvSpPr>
          <p:cNvPr id="2" name="Rectangle 1">
            <a:extLst>
              <a:ext uri="{FF2B5EF4-FFF2-40B4-BE49-F238E27FC236}">
                <a16:creationId xmlns:a16="http://schemas.microsoft.com/office/drawing/2014/main" id="{3A0770C4-85BD-B69F-4F38-F48C05AB4D3F}"/>
              </a:ext>
            </a:extLst>
          </p:cNvPr>
          <p:cNvSpPr/>
          <p:nvPr userDrawn="1"/>
        </p:nvSpPr>
        <p:spPr bwMode="black">
          <a:xfrm>
            <a:off x="-1" y="4546603"/>
            <a:ext cx="9144001" cy="61301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3">
            <a:extLst>
              <a:ext uri="{FF2B5EF4-FFF2-40B4-BE49-F238E27FC236}">
                <a16:creationId xmlns:a16="http://schemas.microsoft.com/office/drawing/2014/main" id="{5BC7E8EB-63F7-2CBC-5F52-920F1FC1F6A0}"/>
              </a:ext>
            </a:extLst>
          </p:cNvPr>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8/11/2024</a:t>
            </a:fld>
            <a:endParaRPr lang="en-US" dirty="0">
              <a:solidFill>
                <a:srgbClr val="FFFFFF"/>
              </a:solidFill>
            </a:endParaRPr>
          </a:p>
        </p:txBody>
      </p:sp>
      <p:sp>
        <p:nvSpPr>
          <p:cNvPr id="4" name="Footer Placeholder 4">
            <a:extLst>
              <a:ext uri="{FF2B5EF4-FFF2-40B4-BE49-F238E27FC236}">
                <a16:creationId xmlns:a16="http://schemas.microsoft.com/office/drawing/2014/main" id="{5E256D68-8995-FD05-D3B5-562F38FF740A}"/>
              </a:ext>
            </a:extLst>
          </p:cNvPr>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Debugging with SHAP</a:t>
            </a:r>
          </a:p>
        </p:txBody>
      </p:sp>
      <p:sp>
        <p:nvSpPr>
          <p:cNvPr id="5" name="Slide Number Placeholder 5">
            <a:extLst>
              <a:ext uri="{FF2B5EF4-FFF2-40B4-BE49-F238E27FC236}">
                <a16:creationId xmlns:a16="http://schemas.microsoft.com/office/drawing/2014/main" id="{3B3BA2F9-E604-E7CE-9064-F02D0234362D}"/>
              </a:ext>
            </a:extLst>
          </p:cNvPr>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6" name="Picture 3">
            <a:extLst>
              <a:ext uri="{FF2B5EF4-FFF2-40B4-BE49-F238E27FC236}">
                <a16:creationId xmlns:a16="http://schemas.microsoft.com/office/drawing/2014/main" id="{3D3D0441-B1A5-A5F3-1402-580BA8F0B0AE}"/>
              </a:ext>
            </a:extLst>
          </p:cNvPr>
          <p:cNvPicPr>
            <a:picLocks noChangeAspect="1" noChangeArrowheads="1"/>
          </p:cNvPicPr>
          <p:nvPr userDrawn="1"/>
        </p:nvPicPr>
        <p:blipFill>
          <a:blip r:embed="rId3"/>
          <a:srcRect/>
          <a:stretch/>
        </p:blipFill>
        <p:spPr bwMode="auto">
          <a:xfrm>
            <a:off x="444941" y="4682198"/>
            <a:ext cx="1597287" cy="358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388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14256" y="840664"/>
            <a:ext cx="8315851" cy="543049"/>
          </a:xfrm>
          <a:prstGeom prst="rect">
            <a:avLst/>
          </a:prstGeom>
          <a:ln>
            <a:noFill/>
          </a:ln>
        </p:spPr>
        <p:txBody>
          <a:bodyPr/>
          <a:lstStyle>
            <a:lvl1pPr algn="l">
              <a:defRPr sz="5000"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2" name="Rectangle 1">
            <a:extLst>
              <a:ext uri="{FF2B5EF4-FFF2-40B4-BE49-F238E27FC236}">
                <a16:creationId xmlns:a16="http://schemas.microsoft.com/office/drawing/2014/main" id="{A70056BA-F22B-B2F1-37BC-AB1F140C3309}"/>
              </a:ext>
            </a:extLst>
          </p:cNvPr>
          <p:cNvSpPr/>
          <p:nvPr userDrawn="1"/>
        </p:nvSpPr>
        <p:spPr bwMode="black">
          <a:xfrm>
            <a:off x="-1" y="4546603"/>
            <a:ext cx="9144001" cy="61301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ECDEAE3E-19FE-EE3A-CABB-2FB75CA4A114}"/>
              </a:ext>
            </a:extLst>
          </p:cNvPr>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8/11/2024</a:t>
            </a:fld>
            <a:endParaRPr lang="en-US" dirty="0">
              <a:solidFill>
                <a:srgbClr val="FFFFFF"/>
              </a:solidFill>
            </a:endParaRPr>
          </a:p>
        </p:txBody>
      </p:sp>
      <p:sp>
        <p:nvSpPr>
          <p:cNvPr id="4" name="Footer Placeholder 4">
            <a:extLst>
              <a:ext uri="{FF2B5EF4-FFF2-40B4-BE49-F238E27FC236}">
                <a16:creationId xmlns:a16="http://schemas.microsoft.com/office/drawing/2014/main" id="{3BE82702-CF83-25F6-45CB-5F5B6B657962}"/>
              </a:ext>
            </a:extLst>
          </p:cNvPr>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Debugging with SHAP</a:t>
            </a:r>
          </a:p>
        </p:txBody>
      </p:sp>
      <p:sp>
        <p:nvSpPr>
          <p:cNvPr id="5" name="Slide Number Placeholder 5">
            <a:extLst>
              <a:ext uri="{FF2B5EF4-FFF2-40B4-BE49-F238E27FC236}">
                <a16:creationId xmlns:a16="http://schemas.microsoft.com/office/drawing/2014/main" id="{40C459AC-8D98-F610-DCDC-BAB35A4E7575}"/>
              </a:ext>
            </a:extLst>
          </p:cNvPr>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6" name="Picture 3">
            <a:extLst>
              <a:ext uri="{FF2B5EF4-FFF2-40B4-BE49-F238E27FC236}">
                <a16:creationId xmlns:a16="http://schemas.microsoft.com/office/drawing/2014/main" id="{E59A4786-238A-81B0-418D-43A43FE89564}"/>
              </a:ext>
            </a:extLst>
          </p:cNvPr>
          <p:cNvPicPr>
            <a:picLocks noChangeAspect="1" noChangeArrowheads="1"/>
          </p:cNvPicPr>
          <p:nvPr userDrawn="1"/>
        </p:nvPicPr>
        <p:blipFill>
          <a:blip r:embed="rId2"/>
          <a:srcRect/>
          <a:stretch/>
        </p:blipFill>
        <p:spPr bwMode="auto">
          <a:xfrm>
            <a:off x="444941" y="4682198"/>
            <a:ext cx="1597287" cy="358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05860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Rectangle 7"/>
          <p:cNvSpPr/>
          <p:nvPr userDrawn="1"/>
        </p:nvSpPr>
        <p:spPr bwMode="black">
          <a:xfrm>
            <a:off x="1" y="0"/>
            <a:ext cx="9144001" cy="5143500"/>
          </a:xfrm>
          <a:prstGeom prst="rect">
            <a:avLst/>
          </a:prstGeom>
          <a:solidFill>
            <a:srgbClr val="5458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a:ext>
            </a:extLst>
          </a:blip>
          <a:srcRect l="3331" t="18761" r="3331" b="4881"/>
          <a:stretch/>
        </p:blipFill>
        <p:spPr>
          <a:xfrm>
            <a:off x="-1" y="0"/>
            <a:ext cx="9144000" cy="5143500"/>
          </a:xfrm>
          <a:prstGeom prst="rect">
            <a:avLst/>
          </a:prstGeom>
          <a:effectLst/>
        </p:spPr>
      </p:pic>
      <p:pic>
        <p:nvPicPr>
          <p:cNvPr id="1026" name="Picture 2"/>
          <p:cNvPicPr>
            <a:picLocks noChangeAspect="1" noChangeArrowheads="1"/>
          </p:cNvPicPr>
          <p:nvPr userDrawn="1"/>
        </p:nvPicPr>
        <p:blipFill>
          <a:blip r:embed="rId4"/>
          <a:srcRect/>
          <a:stretch/>
        </p:blipFill>
        <p:spPr bwMode="auto">
          <a:xfrm>
            <a:off x="2012970" y="1997348"/>
            <a:ext cx="5118055" cy="114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4466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Rectangle 7"/>
          <p:cNvSpPr/>
          <p:nvPr userDrawn="1"/>
        </p:nvSpPr>
        <p:spPr bwMode="black">
          <a:xfrm>
            <a:off x="1" y="0"/>
            <a:ext cx="9144001" cy="5143500"/>
          </a:xfrm>
          <a:prstGeom prst="rect">
            <a:avLst/>
          </a:prstGeom>
          <a:solidFill>
            <a:srgbClr val="D6001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userDrawn="1"/>
        </p:nvPicPr>
        <p:blipFill>
          <a:blip r:embed="rId2"/>
          <a:srcRect/>
          <a:stretch/>
        </p:blipFill>
        <p:spPr bwMode="auto">
          <a:xfrm>
            <a:off x="2012970" y="1997348"/>
            <a:ext cx="5118055" cy="114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941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Rectangle 7"/>
          <p:cNvSpPr/>
          <p:nvPr userDrawn="1"/>
        </p:nvSpPr>
        <p:spPr bwMode="black">
          <a:xfrm>
            <a:off x="0" y="2371988"/>
            <a:ext cx="9144000" cy="2782206"/>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ctrTitle" hasCustomPrompt="1"/>
          </p:nvPr>
        </p:nvSpPr>
        <p:spPr bwMode="white">
          <a:xfrm>
            <a:off x="216322" y="2662273"/>
            <a:ext cx="8315851" cy="543049"/>
          </a:xfrm>
          <a:prstGeom prst="rect">
            <a:avLst/>
          </a:prstGeom>
          <a:ln>
            <a:noFill/>
          </a:ln>
        </p:spPr>
        <p:txBody>
          <a:bodyPr/>
          <a:lstStyle>
            <a:lvl1pPr algn="l">
              <a:defRPr sz="48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10" name="Subtitle 2"/>
          <p:cNvSpPr>
            <a:spLocks noGrp="1"/>
          </p:cNvSpPr>
          <p:nvPr>
            <p:ph type="subTitle" idx="1" hasCustomPrompt="1"/>
          </p:nvPr>
        </p:nvSpPr>
        <p:spPr bwMode="white">
          <a:xfrm>
            <a:off x="241489" y="4384549"/>
            <a:ext cx="8315851" cy="457076"/>
          </a:xfrm>
          <a:prstGeom prst="rect">
            <a:avLst/>
          </a:prstGeom>
          <a:ln>
            <a:noFill/>
          </a:ln>
        </p:spPr>
        <p:txBody>
          <a:bodyPr/>
          <a:lstStyle>
            <a:lvl1pPr marL="0" indent="0" algn="l">
              <a:buNone/>
              <a:defRPr sz="1400" kern="500" spc="240" baseline="0">
                <a:solidFill>
                  <a:srgbClr val="FFFFFF"/>
                </a:solidFill>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DEPARTMENT OR SUBTITLE     |    XX/XX/XX</a:t>
            </a:r>
          </a:p>
        </p:txBody>
      </p:sp>
      <p:cxnSp>
        <p:nvCxnSpPr>
          <p:cNvPr id="13" name="Straight Connector 12"/>
          <p:cNvCxnSpPr/>
          <p:nvPr userDrawn="1"/>
        </p:nvCxnSpPr>
        <p:spPr>
          <a:xfrm>
            <a:off x="3175" y="2333419"/>
            <a:ext cx="9144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2050" name="Picture 2"/>
          <p:cNvPicPr>
            <a:picLocks noChangeAspect="1" noChangeArrowheads="1"/>
          </p:cNvPicPr>
          <p:nvPr userDrawn="1"/>
        </p:nvPicPr>
        <p:blipFill>
          <a:blip r:embed="rId2"/>
          <a:srcRect/>
          <a:stretch/>
        </p:blipFill>
        <p:spPr bwMode="black">
          <a:xfrm>
            <a:off x="320675" y="617606"/>
            <a:ext cx="3665627" cy="822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90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4" name="Picture 3" descr="photo-1442406964439-e46ab8eff7c4.jp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0"/>
            <a:ext cx="9144001" cy="5143500"/>
          </a:xfrm>
          <a:prstGeom prst="rect">
            <a:avLst/>
          </a:prstGeom>
          <a:noFill/>
          <a:ln>
            <a:noFill/>
          </a:ln>
        </p:spPr>
      </p:pic>
      <p:sp>
        <p:nvSpPr>
          <p:cNvPr id="2" name="Title 1"/>
          <p:cNvSpPr>
            <a:spLocks noGrp="1"/>
          </p:cNvSpPr>
          <p:nvPr>
            <p:ph type="ctrTitle" hasCustomPrompt="1"/>
          </p:nvPr>
        </p:nvSpPr>
        <p:spPr>
          <a:xfrm>
            <a:off x="216322" y="1938892"/>
            <a:ext cx="8315851" cy="543049"/>
          </a:xfrm>
          <a:prstGeom prst="rect">
            <a:avLst/>
          </a:prstGeom>
          <a:ln>
            <a:noFill/>
          </a:ln>
        </p:spPr>
        <p:txBody>
          <a:bodyPr/>
          <a:lstStyle>
            <a:lvl1pPr algn="l">
              <a:defRPr sz="48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3" name="Subtitle 2"/>
          <p:cNvSpPr>
            <a:spLocks noGrp="1"/>
          </p:cNvSpPr>
          <p:nvPr>
            <p:ph type="subTitle" idx="1" hasCustomPrompt="1"/>
          </p:nvPr>
        </p:nvSpPr>
        <p:spPr>
          <a:xfrm>
            <a:off x="241489" y="3580411"/>
            <a:ext cx="8315851" cy="457076"/>
          </a:xfrm>
          <a:prstGeom prst="rect">
            <a:avLst/>
          </a:prstGeom>
          <a:ln>
            <a:noFill/>
          </a:ln>
        </p:spPr>
        <p:txBody>
          <a:bodyPr/>
          <a:lstStyle>
            <a:lvl1pPr marL="0" indent="0" algn="l">
              <a:buNone/>
              <a:defRPr sz="1400" kern="500" spc="240" baseline="0">
                <a:solidFill>
                  <a:srgbClr val="FFFFFF"/>
                </a:solidFill>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DEPARTMENT OR SUBTITLE     |    11/30/17</a:t>
            </a:r>
          </a:p>
        </p:txBody>
      </p:sp>
      <p:pic>
        <p:nvPicPr>
          <p:cNvPr id="3075" name="Picture 3"/>
          <p:cNvPicPr>
            <a:picLocks noChangeAspect="1" noChangeArrowheads="1"/>
          </p:cNvPicPr>
          <p:nvPr userDrawn="1"/>
        </p:nvPicPr>
        <p:blipFill>
          <a:blip r:embed="rId3"/>
          <a:srcRect/>
          <a:stretch/>
        </p:blipFill>
        <p:spPr bwMode="auto">
          <a:xfrm>
            <a:off x="241488" y="4350106"/>
            <a:ext cx="2419355" cy="543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776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Bullets">
    <p:spTree>
      <p:nvGrpSpPr>
        <p:cNvPr id="1" name=""/>
        <p:cNvGrpSpPr/>
        <p:nvPr/>
      </p:nvGrpSpPr>
      <p:grpSpPr>
        <a:xfrm>
          <a:off x="0" y="0"/>
          <a:ext cx="0" cy="0"/>
          <a:chOff x="0" y="0"/>
          <a:chExt cx="0" cy="0"/>
        </a:xfrm>
      </p:grpSpPr>
      <p:sp>
        <p:nvSpPr>
          <p:cNvPr id="15" name="Rectangle 14"/>
          <p:cNvSpPr/>
          <p:nvPr userDrawn="1"/>
        </p:nvSpPr>
        <p:spPr bwMode="black">
          <a:xfrm>
            <a:off x="-1" y="4546603"/>
            <a:ext cx="9144001" cy="61301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ate Placeholder 3"/>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8/11/2024</a:t>
            </a:fld>
            <a:endParaRPr lang="en-US" dirty="0">
              <a:solidFill>
                <a:srgbClr val="FFFFFF"/>
              </a:solidFill>
            </a:endParaRPr>
          </a:p>
        </p:txBody>
      </p:sp>
      <p:sp>
        <p:nvSpPr>
          <p:cNvPr id="17" name="Footer Placeholder 4"/>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Debugging with SHAP</a:t>
            </a:r>
          </a:p>
        </p:txBody>
      </p:sp>
      <p:sp>
        <p:nvSpPr>
          <p:cNvPr id="18" name="Slide Number Placeholder 5"/>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sp>
        <p:nvSpPr>
          <p:cNvPr id="8" name="Text Placeholder 8"/>
          <p:cNvSpPr>
            <a:spLocks noGrp="1"/>
          </p:cNvSpPr>
          <p:nvPr>
            <p:ph type="body" sz="quarter" idx="14" hasCustomPrompt="1"/>
          </p:nvPr>
        </p:nvSpPr>
        <p:spPr>
          <a:xfrm>
            <a:off x="224416" y="202610"/>
            <a:ext cx="8324645" cy="394288"/>
          </a:xfrm>
          <a:prstGeom prst="rect">
            <a:avLst/>
          </a:prstGeom>
        </p:spPr>
        <p:txBody>
          <a:bodyPr vert="horz"/>
          <a:lstStyle>
            <a:lvl1pPr marL="0" indent="0">
              <a:spcAft>
                <a:spcPts val="1800"/>
              </a:spcAft>
              <a:buFontTx/>
              <a:buNone/>
              <a:defRPr sz="1800" b="0" spc="100" baseline="0">
                <a:solidFill>
                  <a:srgbClr val="9EA2A2"/>
                </a:solidFill>
              </a:defRPr>
            </a:lvl1pPr>
            <a:lvl2pPr marL="169863" indent="-169863">
              <a:spcBef>
                <a:spcPts val="2000"/>
              </a:spcBef>
              <a:buClr>
                <a:srgbClr val="DB091C"/>
              </a:buClr>
              <a:buFont typeface="Wingdings" panose="05000000000000000000" pitchFamily="2" charset="2"/>
              <a:buChar char="§"/>
              <a:defRPr sz="1800" baseline="0">
                <a:solidFill>
                  <a:schemeClr val="tx1"/>
                </a:solidFill>
              </a:defRPr>
            </a:lvl2pPr>
            <a:lvl3pPr marL="398463" indent="-171450">
              <a:spcBef>
                <a:spcPts val="600"/>
              </a:spcBef>
              <a:buClr>
                <a:srgbClr val="DB091C"/>
              </a:buClr>
              <a:buFont typeface="Arial" panose="020B0604020202020204" pitchFamily="34" charset="0"/>
              <a:buChar char="−"/>
              <a:defRPr sz="1400" baseline="0">
                <a:solidFill>
                  <a:schemeClr val="tx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0" name="Straight Connector 9"/>
          <p:cNvCxnSpPr/>
          <p:nvPr userDrawn="1"/>
        </p:nvCxnSpPr>
        <p:spPr>
          <a:xfrm>
            <a:off x="0" y="596897"/>
            <a:ext cx="9144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11" name="Picture 3"/>
          <p:cNvPicPr>
            <a:picLocks noChangeAspect="1" noChangeArrowheads="1"/>
          </p:cNvPicPr>
          <p:nvPr userDrawn="1"/>
        </p:nvPicPr>
        <p:blipFill>
          <a:blip r:embed="rId2"/>
          <a:srcRect/>
          <a:stretch/>
        </p:blipFill>
        <p:spPr bwMode="auto">
          <a:xfrm>
            <a:off x="444941" y="4682198"/>
            <a:ext cx="1597287" cy="3585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6"/>
          <p:cNvSpPr>
            <a:spLocks noGrp="1"/>
          </p:cNvSpPr>
          <p:nvPr>
            <p:ph type="body" sz="quarter" idx="17" hasCustomPrompt="1"/>
          </p:nvPr>
        </p:nvSpPr>
        <p:spPr>
          <a:xfrm>
            <a:off x="224416" y="788979"/>
            <a:ext cx="6257925" cy="1828800"/>
          </a:xfrm>
          <a:prstGeom prst="rect">
            <a:avLst/>
          </a:prstGeom>
        </p:spPr>
        <p:txBody>
          <a:bodyPr/>
          <a:lstStyle>
            <a:lvl2pPr marL="225425" marR="0"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lvl2pPr>
            <a:lvl3pPr marL="461963" marR="0"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lvl3pPr>
          </a:lstStyle>
          <a:p>
            <a:pPr marL="225425" marR="0" lvl="1"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1800" b="0" i="0" u="none" strike="noStrike" kern="1200" cap="none" spc="0" normalizeH="0" baseline="0" noProof="0" dirty="0" err="1">
                <a:ln>
                  <a:noFill/>
                </a:ln>
                <a:solidFill>
                  <a:prstClr val="black"/>
                </a:solidFill>
                <a:effectLst/>
                <a:uLnTx/>
                <a:uFillTx/>
                <a:latin typeface="+mn-lt"/>
                <a:ea typeface="+mn-ea"/>
                <a:cs typeface="+mn-cs"/>
              </a:rPr>
              <a:t>pt</a:t>
            </a:r>
            <a:r>
              <a:rPr kumimoji="0" lang="en-US" sz="1800" b="0" i="0" u="none" strike="noStrike" kern="1200" cap="none" spc="0" normalizeH="0" baseline="0" noProof="0" dirty="0">
                <a:ln>
                  <a:noFill/>
                </a:ln>
                <a:solidFill>
                  <a:prstClr val="black"/>
                </a:solidFill>
                <a:effectLst/>
                <a:uLnTx/>
                <a:uFillTx/>
                <a:latin typeface="+mn-lt"/>
                <a:ea typeface="+mn-ea"/>
                <a:cs typeface="+mn-cs"/>
              </a:rPr>
              <a:t> – Black</a:t>
            </a:r>
          </a:p>
          <a:p>
            <a:pPr marL="461963" marR="0" lvl="2"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400" b="0" i="0" u="none" strike="noStrike" kern="1200" cap="none" spc="0" normalizeH="0" baseline="0" noProof="0" dirty="0" err="1">
                <a:ln>
                  <a:noFill/>
                </a:ln>
                <a:solidFill>
                  <a:prstClr val="black"/>
                </a:solidFill>
                <a:effectLst/>
                <a:uLnTx/>
                <a:uFillTx/>
                <a:latin typeface="+mn-lt"/>
                <a:ea typeface="+mn-ea"/>
                <a:cs typeface="+mn-cs"/>
              </a:rPr>
              <a:t>pt</a:t>
            </a:r>
            <a:r>
              <a:rPr kumimoji="0" lang="en-US" sz="1400"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42761222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4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4572000" y="596898"/>
            <a:ext cx="4572000" cy="4138219"/>
          </a:xfrm>
          <a:prstGeom prst="rect">
            <a:avLst/>
          </a:prstGeom>
        </p:spPr>
        <p:txBody>
          <a:bodyPr/>
          <a:lstStyle/>
          <a:p>
            <a:r>
              <a:rPr lang="en-US"/>
              <a:t>Click icon to add picture</a:t>
            </a:r>
            <a:endParaRPr lang="en-US" dirty="0"/>
          </a:p>
        </p:txBody>
      </p:sp>
      <p:sp>
        <p:nvSpPr>
          <p:cNvPr id="10" name="Text Placeholder 8"/>
          <p:cNvSpPr>
            <a:spLocks noGrp="1"/>
          </p:cNvSpPr>
          <p:nvPr>
            <p:ph type="body" sz="quarter" idx="16" hasCustomPrompt="1"/>
          </p:nvPr>
        </p:nvSpPr>
        <p:spPr>
          <a:xfrm>
            <a:off x="224416" y="202609"/>
            <a:ext cx="8324645" cy="394289"/>
          </a:xfrm>
          <a:prstGeom prst="rect">
            <a:avLst/>
          </a:prstGeom>
        </p:spPr>
        <p:txBody>
          <a:bodyPr vert="horz"/>
          <a:lstStyle>
            <a:lvl1pPr marL="0" indent="0">
              <a:spcAft>
                <a:spcPts val="1800"/>
              </a:spcAft>
              <a:buFontTx/>
              <a:buNone/>
              <a:defRPr sz="1800" b="0" spc="100" baseline="0">
                <a:solidFill>
                  <a:srgbClr val="9EA2A2"/>
                </a:solidFill>
              </a:defRPr>
            </a:lvl1pPr>
            <a:lvl2pPr marL="169863" indent="-169863">
              <a:spcBef>
                <a:spcPts val="2000"/>
              </a:spcBef>
              <a:buClr>
                <a:srgbClr val="DB091C"/>
              </a:buClr>
              <a:buFont typeface="Wingdings" panose="05000000000000000000" pitchFamily="2" charset="2"/>
              <a:buChar char="§"/>
              <a:defRPr sz="1800" baseline="0">
                <a:solidFill>
                  <a:srgbClr val="5F6062"/>
                </a:solidFill>
              </a:defRPr>
            </a:lvl2pPr>
            <a:lvl3pPr marL="398463" indent="-171450">
              <a:spcBef>
                <a:spcPts val="600"/>
              </a:spcBef>
              <a:buClr>
                <a:srgbClr val="DB091C"/>
              </a:buClr>
              <a:buFont typeface="Arial" panose="020B0604020202020204" pitchFamily="34" charset="0"/>
              <a:buChar char="−"/>
              <a:defRPr sz="1400"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5" name="Straight Connector 14"/>
          <p:cNvCxnSpPr/>
          <p:nvPr userDrawn="1"/>
        </p:nvCxnSpPr>
        <p:spPr>
          <a:xfrm>
            <a:off x="0" y="596897"/>
            <a:ext cx="9144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3" name="Text Placeholder 6"/>
          <p:cNvSpPr>
            <a:spLocks noGrp="1"/>
          </p:cNvSpPr>
          <p:nvPr>
            <p:ph type="body" sz="quarter" idx="18" hasCustomPrompt="1"/>
          </p:nvPr>
        </p:nvSpPr>
        <p:spPr>
          <a:xfrm>
            <a:off x="224416" y="781050"/>
            <a:ext cx="6257925" cy="2085205"/>
          </a:xfrm>
          <a:prstGeom prst="rect">
            <a:avLst/>
          </a:prstGeom>
        </p:spPr>
        <p:txBody>
          <a:bodyPr/>
          <a:lstStyle>
            <a:lvl2pPr marL="225425" marR="0"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lvl2pPr>
            <a:lvl3pPr marL="461963" marR="0"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lvl3pPr>
          </a:lstStyle>
          <a:p>
            <a:pPr marL="225425" marR="0" lvl="1"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1800" b="0" i="0" u="none" strike="noStrike" kern="1200" cap="none" spc="0" normalizeH="0" baseline="0" noProof="0" dirty="0" err="1">
                <a:ln>
                  <a:noFill/>
                </a:ln>
                <a:solidFill>
                  <a:prstClr val="black"/>
                </a:solidFill>
                <a:effectLst/>
                <a:uLnTx/>
                <a:uFillTx/>
                <a:latin typeface="+mn-lt"/>
                <a:ea typeface="+mn-ea"/>
                <a:cs typeface="+mn-cs"/>
              </a:rPr>
              <a:t>pt</a:t>
            </a:r>
            <a:r>
              <a:rPr kumimoji="0" lang="en-US" sz="1800" b="0" i="0" u="none" strike="noStrike" kern="1200" cap="none" spc="0" normalizeH="0" baseline="0" noProof="0" dirty="0">
                <a:ln>
                  <a:noFill/>
                </a:ln>
                <a:solidFill>
                  <a:prstClr val="black"/>
                </a:solidFill>
                <a:effectLst/>
                <a:uLnTx/>
                <a:uFillTx/>
                <a:latin typeface="+mn-lt"/>
                <a:ea typeface="+mn-ea"/>
                <a:cs typeface="+mn-cs"/>
              </a:rPr>
              <a:t> – Black</a:t>
            </a:r>
          </a:p>
          <a:p>
            <a:pPr marL="461963" marR="0" lvl="2"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400" b="0" i="0" u="none" strike="noStrike" kern="1200" cap="none" spc="0" normalizeH="0" baseline="0" noProof="0" dirty="0" err="1">
                <a:ln>
                  <a:noFill/>
                </a:ln>
                <a:solidFill>
                  <a:prstClr val="black"/>
                </a:solidFill>
                <a:effectLst/>
                <a:uLnTx/>
                <a:uFillTx/>
                <a:latin typeface="+mn-lt"/>
                <a:ea typeface="+mn-ea"/>
                <a:cs typeface="+mn-cs"/>
              </a:rPr>
              <a:t>pt</a:t>
            </a:r>
            <a:r>
              <a:rPr kumimoji="0" lang="en-US" sz="1400" b="0" i="0" u="none" strike="noStrike" kern="1200" cap="none" spc="0" normalizeH="0" baseline="0" noProof="0" dirty="0">
                <a:ln>
                  <a:noFill/>
                </a:ln>
                <a:solidFill>
                  <a:prstClr val="black"/>
                </a:solidFill>
                <a:effectLst/>
                <a:uLnTx/>
                <a:uFillTx/>
                <a:latin typeface="+mn-lt"/>
                <a:ea typeface="+mn-ea"/>
                <a:cs typeface="+mn-cs"/>
              </a:rPr>
              <a:t> – Black</a:t>
            </a:r>
          </a:p>
        </p:txBody>
      </p:sp>
      <p:sp>
        <p:nvSpPr>
          <p:cNvPr id="7" name="Rectangle 6">
            <a:extLst>
              <a:ext uri="{FF2B5EF4-FFF2-40B4-BE49-F238E27FC236}">
                <a16:creationId xmlns:a16="http://schemas.microsoft.com/office/drawing/2014/main" id="{D769D937-E009-6F07-8FD1-BFC7C5A16A1F}"/>
              </a:ext>
            </a:extLst>
          </p:cNvPr>
          <p:cNvSpPr/>
          <p:nvPr userDrawn="1"/>
        </p:nvSpPr>
        <p:spPr bwMode="black">
          <a:xfrm>
            <a:off x="-1" y="4546603"/>
            <a:ext cx="9144001" cy="61301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E63BCAB7-0C64-2ADA-46B8-645B54089D2C}"/>
              </a:ext>
            </a:extLst>
          </p:cNvPr>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8/11/2024</a:t>
            </a:fld>
            <a:endParaRPr lang="en-US" dirty="0">
              <a:solidFill>
                <a:srgbClr val="FFFFFF"/>
              </a:solidFill>
            </a:endParaRPr>
          </a:p>
        </p:txBody>
      </p:sp>
      <p:sp>
        <p:nvSpPr>
          <p:cNvPr id="9" name="Footer Placeholder 4">
            <a:extLst>
              <a:ext uri="{FF2B5EF4-FFF2-40B4-BE49-F238E27FC236}">
                <a16:creationId xmlns:a16="http://schemas.microsoft.com/office/drawing/2014/main" id="{9D6DA352-55F0-ADAA-2A47-66A1A082E383}"/>
              </a:ext>
            </a:extLst>
          </p:cNvPr>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Debugging with SHAP</a:t>
            </a:r>
          </a:p>
        </p:txBody>
      </p:sp>
      <p:sp>
        <p:nvSpPr>
          <p:cNvPr id="14" name="Slide Number Placeholder 5">
            <a:extLst>
              <a:ext uri="{FF2B5EF4-FFF2-40B4-BE49-F238E27FC236}">
                <a16:creationId xmlns:a16="http://schemas.microsoft.com/office/drawing/2014/main" id="{A622DB6A-632D-31EA-8BA5-FECC1D81895F}"/>
              </a:ext>
            </a:extLst>
          </p:cNvPr>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16" name="Picture 3">
            <a:extLst>
              <a:ext uri="{FF2B5EF4-FFF2-40B4-BE49-F238E27FC236}">
                <a16:creationId xmlns:a16="http://schemas.microsoft.com/office/drawing/2014/main" id="{1D674292-6E1A-C7C9-9652-767DE8F1621C}"/>
              </a:ext>
            </a:extLst>
          </p:cNvPr>
          <p:cNvPicPr>
            <a:picLocks noChangeAspect="1" noChangeArrowheads="1"/>
          </p:cNvPicPr>
          <p:nvPr userDrawn="1"/>
        </p:nvPicPr>
        <p:blipFill>
          <a:blip r:embed="rId2"/>
          <a:srcRect/>
          <a:stretch/>
        </p:blipFill>
        <p:spPr bwMode="auto">
          <a:xfrm>
            <a:off x="444941" y="4682198"/>
            <a:ext cx="1597287" cy="358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09301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4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1" y="596898"/>
            <a:ext cx="4572000" cy="4138219"/>
          </a:xfrm>
          <a:prstGeom prst="rect">
            <a:avLst/>
          </a:prstGeom>
        </p:spPr>
        <p:txBody>
          <a:bodyPr/>
          <a:lstStyle/>
          <a:p>
            <a:r>
              <a:rPr lang="en-US"/>
              <a:t>Click icon to add picture</a:t>
            </a:r>
            <a:endParaRPr lang="en-US" dirty="0"/>
          </a:p>
        </p:txBody>
      </p:sp>
      <p:sp>
        <p:nvSpPr>
          <p:cNvPr id="10" name="Text Placeholder 8"/>
          <p:cNvSpPr>
            <a:spLocks noGrp="1"/>
          </p:cNvSpPr>
          <p:nvPr>
            <p:ph type="body" sz="quarter" idx="16" hasCustomPrompt="1"/>
          </p:nvPr>
        </p:nvSpPr>
        <p:spPr>
          <a:xfrm>
            <a:off x="224416" y="202609"/>
            <a:ext cx="8324645" cy="394289"/>
          </a:xfrm>
          <a:prstGeom prst="rect">
            <a:avLst/>
          </a:prstGeom>
        </p:spPr>
        <p:txBody>
          <a:bodyPr vert="horz"/>
          <a:lstStyle>
            <a:lvl1pPr marL="0" indent="0">
              <a:spcAft>
                <a:spcPts val="1800"/>
              </a:spcAft>
              <a:buFontTx/>
              <a:buNone/>
              <a:defRPr sz="1800" b="0" spc="100" baseline="0">
                <a:solidFill>
                  <a:srgbClr val="9EA2A2"/>
                </a:solidFill>
              </a:defRPr>
            </a:lvl1pPr>
            <a:lvl2pPr marL="169863" indent="-169863">
              <a:spcBef>
                <a:spcPts val="2000"/>
              </a:spcBef>
              <a:buClr>
                <a:srgbClr val="DB091C"/>
              </a:buClr>
              <a:buFont typeface="Wingdings" panose="05000000000000000000" pitchFamily="2" charset="2"/>
              <a:buChar char="§"/>
              <a:defRPr sz="1800" baseline="0">
                <a:solidFill>
                  <a:srgbClr val="5F6062"/>
                </a:solidFill>
              </a:defRPr>
            </a:lvl2pPr>
            <a:lvl3pPr marL="398463" indent="-171450">
              <a:spcBef>
                <a:spcPts val="600"/>
              </a:spcBef>
              <a:buClr>
                <a:srgbClr val="DB091C"/>
              </a:buClr>
              <a:buFont typeface="Arial" panose="020B0604020202020204" pitchFamily="34" charset="0"/>
              <a:buChar char="−"/>
              <a:defRPr sz="1400"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7" name="Straight Connector 16"/>
          <p:cNvCxnSpPr/>
          <p:nvPr userDrawn="1"/>
        </p:nvCxnSpPr>
        <p:spPr>
          <a:xfrm>
            <a:off x="0" y="596897"/>
            <a:ext cx="9144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3" name="Text Placeholder 6"/>
          <p:cNvSpPr>
            <a:spLocks noGrp="1"/>
          </p:cNvSpPr>
          <p:nvPr>
            <p:ph type="body" sz="quarter" idx="18" hasCustomPrompt="1"/>
          </p:nvPr>
        </p:nvSpPr>
        <p:spPr>
          <a:xfrm>
            <a:off x="4815282" y="774693"/>
            <a:ext cx="4074718" cy="2091562"/>
          </a:xfrm>
          <a:prstGeom prst="rect">
            <a:avLst/>
          </a:prstGeom>
        </p:spPr>
        <p:txBody>
          <a:bodyPr/>
          <a:lstStyle>
            <a:lvl2pPr marL="225425" marR="0"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lvl2pPr>
            <a:lvl3pPr marL="461963" marR="0"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lvl3pPr>
          </a:lstStyle>
          <a:p>
            <a:pPr marL="225425" marR="0" lvl="1"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1800" b="0" i="0" u="none" strike="noStrike" kern="1200" cap="none" spc="0" normalizeH="0" baseline="0" noProof="0" dirty="0" err="1">
                <a:ln>
                  <a:noFill/>
                </a:ln>
                <a:solidFill>
                  <a:prstClr val="black"/>
                </a:solidFill>
                <a:effectLst/>
                <a:uLnTx/>
                <a:uFillTx/>
                <a:latin typeface="+mn-lt"/>
                <a:ea typeface="+mn-ea"/>
                <a:cs typeface="+mn-cs"/>
              </a:rPr>
              <a:t>pt</a:t>
            </a:r>
            <a:r>
              <a:rPr kumimoji="0" lang="en-US" sz="1800" b="0" i="0" u="none" strike="noStrike" kern="1200" cap="none" spc="0" normalizeH="0" baseline="0" noProof="0" dirty="0">
                <a:ln>
                  <a:noFill/>
                </a:ln>
                <a:solidFill>
                  <a:prstClr val="black"/>
                </a:solidFill>
                <a:effectLst/>
                <a:uLnTx/>
                <a:uFillTx/>
                <a:latin typeface="+mn-lt"/>
                <a:ea typeface="+mn-ea"/>
                <a:cs typeface="+mn-cs"/>
              </a:rPr>
              <a:t> – Black</a:t>
            </a:r>
          </a:p>
          <a:p>
            <a:pPr marL="461963" marR="0" lvl="2"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400" b="0" i="0" u="none" strike="noStrike" kern="1200" cap="none" spc="0" normalizeH="0" baseline="0" noProof="0" dirty="0" err="1">
                <a:ln>
                  <a:noFill/>
                </a:ln>
                <a:solidFill>
                  <a:prstClr val="black"/>
                </a:solidFill>
                <a:effectLst/>
                <a:uLnTx/>
                <a:uFillTx/>
                <a:latin typeface="+mn-lt"/>
                <a:ea typeface="+mn-ea"/>
                <a:cs typeface="+mn-cs"/>
              </a:rPr>
              <a:t>pt</a:t>
            </a:r>
            <a:r>
              <a:rPr kumimoji="0" lang="en-US" sz="1400" b="0" i="0" u="none" strike="noStrike" kern="1200" cap="none" spc="0" normalizeH="0" baseline="0" noProof="0" dirty="0">
                <a:ln>
                  <a:noFill/>
                </a:ln>
                <a:solidFill>
                  <a:prstClr val="black"/>
                </a:solidFill>
                <a:effectLst/>
                <a:uLnTx/>
                <a:uFillTx/>
                <a:latin typeface="+mn-lt"/>
                <a:ea typeface="+mn-ea"/>
                <a:cs typeface="+mn-cs"/>
              </a:rPr>
              <a:t> – Black</a:t>
            </a:r>
          </a:p>
        </p:txBody>
      </p:sp>
      <p:sp>
        <p:nvSpPr>
          <p:cNvPr id="7" name="Rectangle 6">
            <a:extLst>
              <a:ext uri="{FF2B5EF4-FFF2-40B4-BE49-F238E27FC236}">
                <a16:creationId xmlns:a16="http://schemas.microsoft.com/office/drawing/2014/main" id="{DAA57448-36CA-0A84-634F-0A2FC35EF7A1}"/>
              </a:ext>
            </a:extLst>
          </p:cNvPr>
          <p:cNvSpPr/>
          <p:nvPr userDrawn="1"/>
        </p:nvSpPr>
        <p:spPr bwMode="black">
          <a:xfrm>
            <a:off x="-1" y="4546603"/>
            <a:ext cx="9144001" cy="61301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89E07261-2026-ABDD-35E1-531CE4BEDF77}"/>
              </a:ext>
            </a:extLst>
          </p:cNvPr>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8/11/2024</a:t>
            </a:fld>
            <a:endParaRPr lang="en-US" dirty="0">
              <a:solidFill>
                <a:srgbClr val="FFFFFF"/>
              </a:solidFill>
            </a:endParaRPr>
          </a:p>
        </p:txBody>
      </p:sp>
      <p:sp>
        <p:nvSpPr>
          <p:cNvPr id="9" name="Footer Placeholder 4">
            <a:extLst>
              <a:ext uri="{FF2B5EF4-FFF2-40B4-BE49-F238E27FC236}">
                <a16:creationId xmlns:a16="http://schemas.microsoft.com/office/drawing/2014/main" id="{B7B6C6F1-13EF-C021-2522-BB71873728FA}"/>
              </a:ext>
            </a:extLst>
          </p:cNvPr>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Debugging with SHAP</a:t>
            </a:r>
          </a:p>
        </p:txBody>
      </p:sp>
      <p:sp>
        <p:nvSpPr>
          <p:cNvPr id="14" name="Slide Number Placeholder 5">
            <a:extLst>
              <a:ext uri="{FF2B5EF4-FFF2-40B4-BE49-F238E27FC236}">
                <a16:creationId xmlns:a16="http://schemas.microsoft.com/office/drawing/2014/main" id="{31019035-FC58-E5F7-277D-3242C5DAD70F}"/>
              </a:ext>
            </a:extLst>
          </p:cNvPr>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15" name="Picture 3">
            <a:extLst>
              <a:ext uri="{FF2B5EF4-FFF2-40B4-BE49-F238E27FC236}">
                <a16:creationId xmlns:a16="http://schemas.microsoft.com/office/drawing/2014/main" id="{15AB7BED-410F-E4C0-5AF3-77426C9775FF}"/>
              </a:ext>
            </a:extLst>
          </p:cNvPr>
          <p:cNvPicPr>
            <a:picLocks noChangeAspect="1" noChangeArrowheads="1"/>
          </p:cNvPicPr>
          <p:nvPr userDrawn="1"/>
        </p:nvPicPr>
        <p:blipFill>
          <a:blip r:embed="rId2"/>
          <a:srcRect/>
          <a:stretch/>
        </p:blipFill>
        <p:spPr bwMode="auto">
          <a:xfrm>
            <a:off x="444941" y="4682198"/>
            <a:ext cx="1597287" cy="358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32929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46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Photo">
    <p:spTree>
      <p:nvGrpSpPr>
        <p:cNvPr id="1" name=""/>
        <p:cNvGrpSpPr/>
        <p:nvPr/>
      </p:nvGrpSpPr>
      <p:grpSpPr>
        <a:xfrm>
          <a:off x="0" y="0"/>
          <a:ext cx="0" cy="0"/>
          <a:chOff x="0" y="0"/>
          <a:chExt cx="0" cy="0"/>
        </a:xfrm>
      </p:grpSpPr>
      <p:sp>
        <p:nvSpPr>
          <p:cNvPr id="2" name="Rectangle 1"/>
          <p:cNvSpPr/>
          <p:nvPr userDrawn="1"/>
        </p:nvSpPr>
        <p:spPr>
          <a:xfrm>
            <a:off x="-1" y="0"/>
            <a:ext cx="9144001" cy="4792905"/>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 Placeholder 8"/>
          <p:cNvSpPr>
            <a:spLocks noGrp="1"/>
          </p:cNvSpPr>
          <p:nvPr>
            <p:ph type="body" sz="quarter" idx="14" hasCustomPrompt="1"/>
          </p:nvPr>
        </p:nvSpPr>
        <p:spPr>
          <a:xfrm>
            <a:off x="224416" y="202610"/>
            <a:ext cx="8324645" cy="394288"/>
          </a:xfrm>
          <a:prstGeom prst="rect">
            <a:avLst/>
          </a:prstGeom>
        </p:spPr>
        <p:txBody>
          <a:bodyPr vert="horz"/>
          <a:lstStyle>
            <a:lvl1pPr marL="0" indent="0">
              <a:spcAft>
                <a:spcPts val="1800"/>
              </a:spcAft>
              <a:buFontTx/>
              <a:buNone/>
              <a:defRPr sz="1800" b="0" spc="100" baseline="0">
                <a:solidFill>
                  <a:srgbClr val="9EA2A2"/>
                </a:solidFill>
              </a:defRPr>
            </a:lvl1pPr>
            <a:lvl2pPr marL="169863" indent="-169863">
              <a:spcBef>
                <a:spcPts val="2000"/>
              </a:spcBef>
              <a:buClr>
                <a:schemeClr val="bg1"/>
              </a:buClr>
              <a:buFont typeface="Wingdings" panose="05000000000000000000" pitchFamily="2" charset="2"/>
              <a:buChar char="§"/>
              <a:defRPr sz="1800" baseline="0">
                <a:solidFill>
                  <a:schemeClr val="bg1"/>
                </a:solidFill>
              </a:defRPr>
            </a:lvl2pPr>
            <a:lvl3pPr marL="398463" indent="-171450">
              <a:spcBef>
                <a:spcPts val="600"/>
              </a:spcBef>
              <a:buClr>
                <a:schemeClr val="bg1"/>
              </a:buClr>
              <a:buFont typeface="Arial" panose="020B0604020202020204" pitchFamily="34" charset="0"/>
              <a:buChar char="−"/>
              <a:defRPr sz="1400" baseline="0">
                <a:solidFill>
                  <a:schemeClr val="bg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20" name="Straight Connector 19"/>
          <p:cNvCxnSpPr/>
          <p:nvPr userDrawn="1"/>
        </p:nvCxnSpPr>
        <p:spPr>
          <a:xfrm>
            <a:off x="0" y="596897"/>
            <a:ext cx="914400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Text Placeholder 4"/>
          <p:cNvSpPr>
            <a:spLocks noGrp="1"/>
          </p:cNvSpPr>
          <p:nvPr>
            <p:ph type="body" sz="quarter" idx="15" hasCustomPrompt="1"/>
          </p:nvPr>
        </p:nvSpPr>
        <p:spPr>
          <a:xfrm>
            <a:off x="223838" y="767299"/>
            <a:ext cx="5113337" cy="1902085"/>
          </a:xfrm>
          <a:prstGeom prst="rect">
            <a:avLst/>
          </a:prstGeom>
        </p:spPr>
        <p:txBody>
          <a:bodyPr/>
          <a:lstStyle>
            <a:lvl2pPr marL="225425" marR="0" indent="-225425" algn="l" defTabSz="457200" rtl="0" eaLnBrk="1" fontAlgn="auto" latinLnBrk="0" hangingPunct="1">
              <a:lnSpc>
                <a:spcPct val="100000"/>
              </a:lnSpc>
              <a:spcBef>
                <a:spcPts val="2000"/>
              </a:spcBef>
              <a:spcAft>
                <a:spcPts val="0"/>
              </a:spcAft>
              <a:buClr>
                <a:prstClr val="white"/>
              </a:buClr>
              <a:buSzTx/>
              <a:buFont typeface="Wingdings" panose="05000000000000000000" pitchFamily="2" charset="2"/>
              <a:buChar char="§"/>
              <a:tabLst/>
              <a:defRPr/>
            </a:lvl2pPr>
            <a:lvl3pPr marL="461963" marR="0" indent="-236538" algn="l" defTabSz="457200" rtl="0" eaLnBrk="1" fontAlgn="auto" latinLnBrk="0" hangingPunct="1">
              <a:lnSpc>
                <a:spcPct val="100000"/>
              </a:lnSpc>
              <a:spcBef>
                <a:spcPts val="600"/>
              </a:spcBef>
              <a:spcAft>
                <a:spcPts val="0"/>
              </a:spcAft>
              <a:buClr>
                <a:prstClr val="white"/>
              </a:buClr>
              <a:buSzTx/>
              <a:buFont typeface="Arial" panose="020B0604020202020204" pitchFamily="34" charset="0"/>
              <a:buChar char="−"/>
              <a:tabLst/>
              <a:defRPr/>
            </a:lvl3pPr>
          </a:lstStyle>
          <a:p>
            <a:pPr marL="225425" marR="0" lvl="1" indent="-225425" algn="l" defTabSz="457200" rtl="0" eaLnBrk="1" fontAlgn="auto" latinLnBrk="0" hangingPunct="1">
              <a:lnSpc>
                <a:spcPct val="100000"/>
              </a:lnSpc>
              <a:spcBef>
                <a:spcPts val="2000"/>
              </a:spcBef>
              <a:spcAft>
                <a:spcPts val="0"/>
              </a:spcAft>
              <a:buClr>
                <a:prstClr val="white"/>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white"/>
                </a:solidFill>
                <a:effectLst/>
                <a:uLnTx/>
                <a:uFillTx/>
                <a:latin typeface="+mn-lt"/>
                <a:ea typeface="+mn-ea"/>
                <a:cs typeface="+mn-cs"/>
              </a:rPr>
              <a:t>Level 2 – Arial 18 </a:t>
            </a:r>
            <a:r>
              <a:rPr kumimoji="0" lang="en-US" sz="1800" b="0" i="0" u="none" strike="noStrike" kern="1200" cap="none" spc="0" normalizeH="0" baseline="0" noProof="0" dirty="0" err="1">
                <a:ln>
                  <a:noFill/>
                </a:ln>
                <a:solidFill>
                  <a:prstClr val="white"/>
                </a:solidFill>
                <a:effectLst/>
                <a:uLnTx/>
                <a:uFillTx/>
                <a:latin typeface="+mn-lt"/>
                <a:ea typeface="+mn-ea"/>
                <a:cs typeface="+mn-cs"/>
              </a:rPr>
              <a:t>pt</a:t>
            </a:r>
            <a:r>
              <a:rPr kumimoji="0" lang="en-US" sz="1800" b="0" i="0" u="none" strike="noStrike" kern="1200" cap="none" spc="0" normalizeH="0" baseline="0" noProof="0" dirty="0">
                <a:ln>
                  <a:noFill/>
                </a:ln>
                <a:solidFill>
                  <a:prstClr val="white"/>
                </a:solidFill>
                <a:effectLst/>
                <a:uLnTx/>
                <a:uFillTx/>
                <a:latin typeface="+mn-lt"/>
                <a:ea typeface="+mn-ea"/>
                <a:cs typeface="+mn-cs"/>
              </a:rPr>
              <a:t> – Black</a:t>
            </a:r>
          </a:p>
          <a:p>
            <a:pPr marL="461963" marR="0" lvl="2" indent="-236538" algn="l" defTabSz="457200" rtl="0" eaLnBrk="1" fontAlgn="auto" latinLnBrk="0" hangingPunct="1">
              <a:lnSpc>
                <a:spcPct val="100000"/>
              </a:lnSpc>
              <a:spcBef>
                <a:spcPts val="600"/>
              </a:spcBef>
              <a:spcAft>
                <a:spcPts val="0"/>
              </a:spcAft>
              <a:buClr>
                <a:prstClr val="white"/>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mn-lt"/>
                <a:ea typeface="+mn-ea"/>
                <a:cs typeface="+mn-cs"/>
              </a:rPr>
              <a:t>Level 3 – Arial 14 </a:t>
            </a:r>
            <a:r>
              <a:rPr kumimoji="0" lang="en-US" sz="1400" b="0" i="0" u="none" strike="noStrike" kern="1200" cap="none" spc="0" normalizeH="0" baseline="0" noProof="0" dirty="0" err="1">
                <a:ln>
                  <a:noFill/>
                </a:ln>
                <a:solidFill>
                  <a:prstClr val="white"/>
                </a:solidFill>
                <a:effectLst/>
                <a:uLnTx/>
                <a:uFillTx/>
                <a:latin typeface="+mn-lt"/>
                <a:ea typeface="+mn-ea"/>
                <a:cs typeface="+mn-cs"/>
              </a:rPr>
              <a:t>pt</a:t>
            </a:r>
            <a:r>
              <a:rPr kumimoji="0" lang="en-US" sz="1400" b="0" i="0" u="none" strike="noStrike" kern="1200" cap="none" spc="0" normalizeH="0" baseline="0" noProof="0" dirty="0">
                <a:ln>
                  <a:noFill/>
                </a:ln>
                <a:solidFill>
                  <a:prstClr val="white"/>
                </a:solidFill>
                <a:effectLst/>
                <a:uLnTx/>
                <a:uFillTx/>
                <a:latin typeface="+mn-lt"/>
                <a:ea typeface="+mn-ea"/>
                <a:cs typeface="+mn-cs"/>
              </a:rPr>
              <a:t> – Black</a:t>
            </a:r>
          </a:p>
        </p:txBody>
      </p:sp>
      <p:sp>
        <p:nvSpPr>
          <p:cNvPr id="7" name="Rectangle 6">
            <a:extLst>
              <a:ext uri="{FF2B5EF4-FFF2-40B4-BE49-F238E27FC236}">
                <a16:creationId xmlns:a16="http://schemas.microsoft.com/office/drawing/2014/main" id="{2D515E3F-D3BF-2C7B-D58F-737CE1BBE047}"/>
              </a:ext>
            </a:extLst>
          </p:cNvPr>
          <p:cNvSpPr/>
          <p:nvPr userDrawn="1"/>
        </p:nvSpPr>
        <p:spPr bwMode="black">
          <a:xfrm>
            <a:off x="-1" y="4546603"/>
            <a:ext cx="9144001" cy="61301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BA99AED2-310B-84E5-5DC3-AD71DD733BE1}"/>
              </a:ext>
            </a:extLst>
          </p:cNvPr>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8/11/2024</a:t>
            </a:fld>
            <a:endParaRPr lang="en-US" dirty="0">
              <a:solidFill>
                <a:srgbClr val="FFFFFF"/>
              </a:solidFill>
            </a:endParaRPr>
          </a:p>
        </p:txBody>
      </p:sp>
      <p:sp>
        <p:nvSpPr>
          <p:cNvPr id="9" name="Footer Placeholder 4">
            <a:extLst>
              <a:ext uri="{FF2B5EF4-FFF2-40B4-BE49-F238E27FC236}">
                <a16:creationId xmlns:a16="http://schemas.microsoft.com/office/drawing/2014/main" id="{F822CAE1-6D86-D306-03A2-B5D272333E75}"/>
              </a:ext>
            </a:extLst>
          </p:cNvPr>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Debugging with SHAP</a:t>
            </a:r>
          </a:p>
        </p:txBody>
      </p:sp>
      <p:sp>
        <p:nvSpPr>
          <p:cNvPr id="14" name="Slide Number Placeholder 5">
            <a:extLst>
              <a:ext uri="{FF2B5EF4-FFF2-40B4-BE49-F238E27FC236}">
                <a16:creationId xmlns:a16="http://schemas.microsoft.com/office/drawing/2014/main" id="{2302D811-7E71-9E68-8EC9-C1B581B8244F}"/>
              </a:ext>
            </a:extLst>
          </p:cNvPr>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15" name="Picture 3">
            <a:extLst>
              <a:ext uri="{FF2B5EF4-FFF2-40B4-BE49-F238E27FC236}">
                <a16:creationId xmlns:a16="http://schemas.microsoft.com/office/drawing/2014/main" id="{15E1ED9F-569F-25BC-F561-1B93893DDA58}"/>
              </a:ext>
            </a:extLst>
          </p:cNvPr>
          <p:cNvPicPr>
            <a:picLocks noChangeAspect="1" noChangeArrowheads="1"/>
          </p:cNvPicPr>
          <p:nvPr userDrawn="1"/>
        </p:nvPicPr>
        <p:blipFill>
          <a:blip r:embed="rId2"/>
          <a:srcRect/>
          <a:stretch/>
        </p:blipFill>
        <p:spPr bwMode="auto">
          <a:xfrm>
            <a:off x="444941" y="4682198"/>
            <a:ext cx="1597287" cy="358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60057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9144000" cy="4735116"/>
          </a:xfrm>
          <a:prstGeom prst="rect">
            <a:avLst/>
          </a:prstGeom>
        </p:spPr>
        <p:txBody>
          <a:bodyPr vert="horz"/>
          <a:lstStyle>
            <a:lvl1pPr marL="0" indent="0">
              <a:buNone/>
              <a:defRPr/>
            </a:lvl1pPr>
          </a:lstStyle>
          <a:p>
            <a:r>
              <a:rPr lang="en-US"/>
              <a:t>Click icon to add picture</a:t>
            </a:r>
            <a:endParaRPr lang="en-US" dirty="0"/>
          </a:p>
        </p:txBody>
      </p:sp>
      <p:sp>
        <p:nvSpPr>
          <p:cNvPr id="2" name="Title 1"/>
          <p:cNvSpPr>
            <a:spLocks noGrp="1"/>
          </p:cNvSpPr>
          <p:nvPr>
            <p:ph type="title" hasCustomPrompt="1"/>
          </p:nvPr>
        </p:nvSpPr>
        <p:spPr>
          <a:xfrm>
            <a:off x="220253" y="3206125"/>
            <a:ext cx="8229600" cy="857250"/>
          </a:xfrm>
          <a:prstGeom prst="rect">
            <a:avLst/>
          </a:prstGeom>
        </p:spPr>
        <p:txBody>
          <a:bodyPr vert="horz"/>
          <a:lstStyle>
            <a:lvl1pPr algn="l">
              <a:defRPr sz="5400"/>
            </a:lvl1pPr>
          </a:lstStyle>
          <a:p>
            <a:pPr>
              <a:lnSpc>
                <a:spcPct val="80000"/>
              </a:lnSpc>
            </a:pPr>
            <a:r>
              <a:rPr lang="en-US" sz="4400" b="1" dirty="0">
                <a:solidFill>
                  <a:schemeClr val="bg1"/>
                </a:solidFill>
                <a:effectLst>
                  <a:outerShdw blurRad="50800" dist="38100" dir="2700000" algn="tl" rotWithShape="0">
                    <a:prstClr val="black">
                      <a:alpha val="40000"/>
                    </a:prstClr>
                  </a:outerShdw>
                </a:effectLst>
              </a:rPr>
              <a:t>“</a:t>
            </a:r>
            <a:r>
              <a:rPr lang="en-US" sz="3600" b="1" dirty="0">
                <a:solidFill>
                  <a:schemeClr val="bg1"/>
                </a:solidFill>
                <a:effectLst>
                  <a:outerShdw blurRad="50800" dist="38100" dir="2700000" algn="tl" rotWithShape="0">
                    <a:prstClr val="black">
                      <a:alpha val="40000"/>
                    </a:prstClr>
                  </a:outerShdw>
                </a:effectLst>
              </a:rPr>
              <a:t>This is an excellent location </a:t>
            </a:r>
            <a:br>
              <a:rPr lang="en-US" sz="3600" b="1" dirty="0">
                <a:solidFill>
                  <a:schemeClr val="bg1"/>
                </a:solidFill>
                <a:effectLst>
                  <a:outerShdw blurRad="50800" dist="38100" dir="2700000" algn="tl" rotWithShape="0">
                    <a:prstClr val="black">
                      <a:alpha val="40000"/>
                    </a:prstClr>
                  </a:outerShdw>
                </a:effectLst>
              </a:rPr>
            </a:br>
            <a:r>
              <a:rPr lang="en-US" sz="3600" b="1" dirty="0">
                <a:solidFill>
                  <a:schemeClr val="bg1"/>
                </a:solidFill>
                <a:effectLst>
                  <a:outerShdw blurRad="50800" dist="38100" dir="2700000" algn="tl" rotWithShape="0">
                    <a:prstClr val="black">
                      <a:alpha val="40000"/>
                    </a:prstClr>
                  </a:outerShdw>
                </a:effectLst>
              </a:rPr>
              <a:t>  for a quote.</a:t>
            </a:r>
            <a:r>
              <a:rPr lang="en-US" sz="4400" b="1" dirty="0">
                <a:solidFill>
                  <a:schemeClr val="bg1"/>
                </a:solidFill>
                <a:effectLst>
                  <a:outerShdw blurRad="50800" dist="38100" dir="2700000" algn="tl" rotWithShape="0">
                    <a:prstClr val="black">
                      <a:alpha val="40000"/>
                    </a:prstClr>
                  </a:outerShdw>
                </a:effectLst>
              </a:rPr>
              <a:t>”</a:t>
            </a:r>
          </a:p>
        </p:txBody>
      </p:sp>
      <p:sp>
        <p:nvSpPr>
          <p:cNvPr id="7" name="Rectangle 6">
            <a:extLst>
              <a:ext uri="{FF2B5EF4-FFF2-40B4-BE49-F238E27FC236}">
                <a16:creationId xmlns:a16="http://schemas.microsoft.com/office/drawing/2014/main" id="{2F936487-D31D-1ACD-7E16-BFB5A990AB1E}"/>
              </a:ext>
            </a:extLst>
          </p:cNvPr>
          <p:cNvSpPr/>
          <p:nvPr userDrawn="1"/>
        </p:nvSpPr>
        <p:spPr bwMode="black">
          <a:xfrm>
            <a:off x="-1" y="4546603"/>
            <a:ext cx="9144001" cy="61301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644F7985-E702-B4F3-25CE-D68A7CE602C6}"/>
              </a:ext>
            </a:extLst>
          </p:cNvPr>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8/11/2024</a:t>
            </a:fld>
            <a:endParaRPr lang="en-US" dirty="0">
              <a:solidFill>
                <a:srgbClr val="FFFFFF"/>
              </a:solidFill>
            </a:endParaRPr>
          </a:p>
        </p:txBody>
      </p:sp>
      <p:sp>
        <p:nvSpPr>
          <p:cNvPr id="13" name="Footer Placeholder 4">
            <a:extLst>
              <a:ext uri="{FF2B5EF4-FFF2-40B4-BE49-F238E27FC236}">
                <a16:creationId xmlns:a16="http://schemas.microsoft.com/office/drawing/2014/main" id="{D48AFBE6-B225-C66B-170A-55CFD11FFBFC}"/>
              </a:ext>
            </a:extLst>
          </p:cNvPr>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Debugging with SHAP</a:t>
            </a:r>
          </a:p>
        </p:txBody>
      </p:sp>
      <p:sp>
        <p:nvSpPr>
          <p:cNvPr id="14" name="Slide Number Placeholder 5">
            <a:extLst>
              <a:ext uri="{FF2B5EF4-FFF2-40B4-BE49-F238E27FC236}">
                <a16:creationId xmlns:a16="http://schemas.microsoft.com/office/drawing/2014/main" id="{A7649202-AD11-A099-FB2B-E5EDD743747B}"/>
              </a:ext>
            </a:extLst>
          </p:cNvPr>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15" name="Picture 3">
            <a:extLst>
              <a:ext uri="{FF2B5EF4-FFF2-40B4-BE49-F238E27FC236}">
                <a16:creationId xmlns:a16="http://schemas.microsoft.com/office/drawing/2014/main" id="{32B66FBA-F37C-6ACC-AC35-8AD4F98CCECB}"/>
              </a:ext>
            </a:extLst>
          </p:cNvPr>
          <p:cNvPicPr>
            <a:picLocks noChangeAspect="1" noChangeArrowheads="1"/>
          </p:cNvPicPr>
          <p:nvPr userDrawn="1"/>
        </p:nvPicPr>
        <p:blipFill>
          <a:blip r:embed="rId2"/>
          <a:srcRect/>
          <a:stretch/>
        </p:blipFill>
        <p:spPr bwMode="auto">
          <a:xfrm>
            <a:off x="444941" y="4682198"/>
            <a:ext cx="1597287" cy="358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945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Rectangle 7"/>
          <p:cNvSpPr/>
          <p:nvPr userDrawn="1"/>
        </p:nvSpPr>
        <p:spPr bwMode="black">
          <a:xfrm>
            <a:off x="0" y="2371988"/>
            <a:ext cx="9144000" cy="2771512"/>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userDrawn="1"/>
        </p:nvCxnSpPr>
        <p:spPr>
          <a:xfrm>
            <a:off x="3175" y="2333419"/>
            <a:ext cx="9144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6" name="Title 1"/>
          <p:cNvSpPr txBox="1">
            <a:spLocks/>
          </p:cNvSpPr>
          <p:nvPr userDrawn="1"/>
        </p:nvSpPr>
        <p:spPr>
          <a:xfrm>
            <a:off x="214255" y="562085"/>
            <a:ext cx="8315851" cy="724065"/>
          </a:xfrm>
          <a:prstGeom prst="rect">
            <a:avLst/>
          </a:prstGeom>
          <a:ln>
            <a:noFill/>
          </a:ln>
        </p:spPr>
        <p:txBody>
          <a:bodyPr/>
          <a:lstStyle>
            <a:lvl1pPr algn="l" defTabSz="457200" rtl="0" eaLnBrk="1" latinLnBrk="0" hangingPunct="1">
              <a:spcBef>
                <a:spcPct val="0"/>
              </a:spcBef>
              <a:buNone/>
              <a:defRPr sz="5000" b="1" kern="1200" spc="0" baseline="0">
                <a:solidFill>
                  <a:srgbClr val="FFFFFF"/>
                </a:solidFill>
                <a:effectLst/>
                <a:latin typeface="Arial"/>
                <a:ea typeface="+mj-ea"/>
                <a:cs typeface="Arial"/>
              </a:defRPr>
            </a:lvl1pPr>
          </a:lstStyle>
          <a:p>
            <a:r>
              <a:rPr lang="en-US" sz="4000" b="1" dirty="0">
                <a:solidFill>
                  <a:srgbClr val="54585A"/>
                </a:solidFill>
              </a:rPr>
              <a:t>Methodology</a:t>
            </a:r>
          </a:p>
        </p:txBody>
      </p:sp>
      <p:sp>
        <p:nvSpPr>
          <p:cNvPr id="7" name="Date Placeholder 3">
            <a:extLst>
              <a:ext uri="{FF2B5EF4-FFF2-40B4-BE49-F238E27FC236}">
                <a16:creationId xmlns:a16="http://schemas.microsoft.com/office/drawing/2014/main" id="{7F8759FC-0BBB-6350-2540-88024B990D58}"/>
              </a:ext>
            </a:extLst>
          </p:cNvPr>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8/11/2024</a:t>
            </a:fld>
            <a:endParaRPr lang="en-US" dirty="0">
              <a:solidFill>
                <a:srgbClr val="FFFFFF"/>
              </a:solidFill>
            </a:endParaRPr>
          </a:p>
        </p:txBody>
      </p:sp>
      <p:sp>
        <p:nvSpPr>
          <p:cNvPr id="12" name="Slide Number Placeholder 5">
            <a:extLst>
              <a:ext uri="{FF2B5EF4-FFF2-40B4-BE49-F238E27FC236}">
                <a16:creationId xmlns:a16="http://schemas.microsoft.com/office/drawing/2014/main" id="{FBA58BCE-8B64-CEE4-931C-C027DAB2816B}"/>
              </a:ext>
            </a:extLst>
          </p:cNvPr>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14" name="Picture 3">
            <a:extLst>
              <a:ext uri="{FF2B5EF4-FFF2-40B4-BE49-F238E27FC236}">
                <a16:creationId xmlns:a16="http://schemas.microsoft.com/office/drawing/2014/main" id="{DCB6F0DD-7D6F-8E8F-114A-2E3BCF644EB8}"/>
              </a:ext>
            </a:extLst>
          </p:cNvPr>
          <p:cNvPicPr>
            <a:picLocks noChangeAspect="1" noChangeArrowheads="1"/>
          </p:cNvPicPr>
          <p:nvPr userDrawn="1"/>
        </p:nvPicPr>
        <p:blipFill>
          <a:blip r:embed="rId2"/>
          <a:srcRect/>
          <a:stretch/>
        </p:blipFill>
        <p:spPr bwMode="auto">
          <a:xfrm>
            <a:off x="444941" y="4682198"/>
            <a:ext cx="1597287" cy="358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915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911090"/>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0" r:id="rId4"/>
    <p:sldLayoutId id="2147483655" r:id="rId5"/>
    <p:sldLayoutId id="2147483666" r:id="rId6"/>
    <p:sldLayoutId id="2147483665" r:id="rId7"/>
    <p:sldLayoutId id="2147483660" r:id="rId8"/>
    <p:sldLayoutId id="2147483668" r:id="rId9"/>
    <p:sldLayoutId id="2147483670" r:id="rId10"/>
    <p:sldLayoutId id="2147483661" r:id="rId11"/>
    <p:sldLayoutId id="2147483667" r:id="rId12"/>
    <p:sldLayoutId id="2147483662" r:id="rId13"/>
    <p:sldLayoutId id="2147483669" r:id="rId14"/>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840132"/>
            <a:ext cx="9144001" cy="745179"/>
          </a:xfrm>
        </p:spPr>
        <p:txBody>
          <a:bodyPr/>
          <a:lstStyle/>
          <a:p>
            <a:r>
              <a:rPr lang="en-US" sz="4800" dirty="0"/>
              <a:t>Using </a:t>
            </a:r>
            <a:r>
              <a:rPr lang="en-US" sz="4800" dirty="0" err="1"/>
              <a:t>SHAP</a:t>
            </a:r>
            <a:r>
              <a:rPr lang="en-US" sz="4800" dirty="0"/>
              <a:t> for </a:t>
            </a:r>
            <a:r>
              <a:rPr lang="en-US" sz="4800" dirty="0" err="1"/>
              <a:t>DCNN</a:t>
            </a:r>
            <a:r>
              <a:rPr lang="en-US" sz="4800" dirty="0"/>
              <a:t> Debugging and Transferability</a:t>
            </a:r>
          </a:p>
        </p:txBody>
      </p:sp>
      <p:sp>
        <p:nvSpPr>
          <p:cNvPr id="3" name="Subtitle 2"/>
          <p:cNvSpPr>
            <a:spLocks noGrp="1"/>
          </p:cNvSpPr>
          <p:nvPr>
            <p:ph type="subTitle" idx="4294967295"/>
          </p:nvPr>
        </p:nvSpPr>
        <p:spPr>
          <a:xfrm>
            <a:off x="0" y="2603003"/>
            <a:ext cx="9144000" cy="822325"/>
          </a:xfrm>
          <a:prstGeom prst="rect">
            <a:avLst/>
          </a:prstGeom>
        </p:spPr>
        <p:txBody>
          <a:bodyPr/>
          <a:lstStyle/>
          <a:p>
            <a:pPr marL="0" indent="0" algn="ctr">
              <a:buNone/>
            </a:pPr>
            <a:r>
              <a:rPr lang="en-US" sz="1800" dirty="0">
                <a:solidFill>
                  <a:schemeClr val="bg1"/>
                </a:solidFill>
              </a:rPr>
              <a:t>CSCI 4960</a:t>
            </a:r>
          </a:p>
          <a:p>
            <a:pPr marL="0" indent="0" algn="ctr">
              <a:buNone/>
            </a:pPr>
            <a:r>
              <a:rPr lang="en-US" sz="1800" dirty="0">
                <a:solidFill>
                  <a:schemeClr val="bg1"/>
                </a:solidFill>
              </a:rPr>
              <a:t>Rebecca Tsekanovskiy</a:t>
            </a:r>
          </a:p>
        </p:txBody>
      </p:sp>
    </p:spTree>
    <p:extLst>
      <p:ext uri="{BB962C8B-B14F-4D97-AF65-F5344CB8AC3E}">
        <p14:creationId xmlns:p14="http://schemas.microsoft.com/office/powerpoint/2010/main" val="2032802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E65238-607E-9AA2-61F4-CB4693110616}"/>
              </a:ext>
            </a:extLst>
          </p:cNvPr>
          <p:cNvSpPr>
            <a:spLocks noGrp="1"/>
          </p:cNvSpPr>
          <p:nvPr>
            <p:ph type="body" sz="quarter" idx="14"/>
          </p:nvPr>
        </p:nvSpPr>
        <p:spPr/>
        <p:txBody>
          <a:bodyPr/>
          <a:lstStyle/>
          <a:p>
            <a:r>
              <a:rPr lang="en-US" dirty="0"/>
              <a:t>Shapley Additive </a:t>
            </a:r>
            <a:r>
              <a:rPr lang="en-US" dirty="0" err="1"/>
              <a:t>exPlanations</a:t>
            </a:r>
            <a:endParaRPr lang="en-US" dirty="0"/>
          </a:p>
        </p:txBody>
      </p:sp>
      <p:pic>
        <p:nvPicPr>
          <p:cNvPr id="18434" name="Picture 2" descr="How to explain your machine learning model using SHAP? | by Dan Lantos ...">
            <a:extLst>
              <a:ext uri="{FF2B5EF4-FFF2-40B4-BE49-F238E27FC236}">
                <a16:creationId xmlns:a16="http://schemas.microsoft.com/office/drawing/2014/main" id="{E594A531-ECC2-6AA1-94EB-0367713848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5504"/>
          <a:stretch/>
        </p:blipFill>
        <p:spPr bwMode="auto">
          <a:xfrm>
            <a:off x="601481" y="1408792"/>
            <a:ext cx="7947580" cy="1790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844F8CA-4F6F-AC2B-2CC7-5E414EE966A0}"/>
              </a:ext>
            </a:extLst>
          </p:cNvPr>
          <p:cNvSpPr txBox="1"/>
          <p:nvPr/>
        </p:nvSpPr>
        <p:spPr>
          <a:xfrm>
            <a:off x="4441372" y="4011024"/>
            <a:ext cx="4702628" cy="430887"/>
          </a:xfrm>
          <a:prstGeom prst="rect">
            <a:avLst/>
          </a:prstGeom>
          <a:noFill/>
        </p:spPr>
        <p:txBody>
          <a:bodyPr wrap="square" rtlCol="0">
            <a:spAutoFit/>
          </a:bodyPr>
          <a:lstStyle/>
          <a:p>
            <a:r>
              <a:rPr lang="en-US" sz="1100" dirty="0"/>
              <a:t>https://</a:t>
            </a:r>
            <a:r>
              <a:rPr lang="en-US" sz="1100" dirty="0" err="1"/>
              <a:t>medium.com</a:t>
            </a:r>
            <a:r>
              <a:rPr lang="en-US" sz="1100" dirty="0"/>
              <a:t>/advancing-analytics/how-to-explain-your-machine-learning-model-using-shap-449cf05d5160</a:t>
            </a:r>
          </a:p>
        </p:txBody>
      </p:sp>
    </p:spTree>
    <p:extLst>
      <p:ext uri="{BB962C8B-B14F-4D97-AF65-F5344CB8AC3E}">
        <p14:creationId xmlns:p14="http://schemas.microsoft.com/office/powerpoint/2010/main" val="3239813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0B003A-6F54-654A-CDEB-E30F626BBEEB}"/>
              </a:ext>
            </a:extLst>
          </p:cNvPr>
          <p:cNvSpPr>
            <a:spLocks noGrp="1"/>
          </p:cNvSpPr>
          <p:nvPr>
            <p:ph type="body" sz="quarter" idx="14"/>
          </p:nvPr>
        </p:nvSpPr>
        <p:spPr/>
        <p:txBody>
          <a:bodyPr/>
          <a:lstStyle/>
          <a:p>
            <a:r>
              <a:rPr lang="en-US" dirty="0"/>
              <a:t>Shapley Additive </a:t>
            </a:r>
            <a:r>
              <a:rPr lang="en-US" dirty="0" err="1"/>
              <a:t>exPlanations</a:t>
            </a:r>
            <a:endParaRPr lang="en-US" dirty="0"/>
          </a:p>
        </p:txBody>
      </p:sp>
      <p:sp>
        <p:nvSpPr>
          <p:cNvPr id="4" name="TextBox 3">
            <a:extLst>
              <a:ext uri="{FF2B5EF4-FFF2-40B4-BE49-F238E27FC236}">
                <a16:creationId xmlns:a16="http://schemas.microsoft.com/office/drawing/2014/main" id="{649D487C-D22F-B1C3-A785-452D9CCFC3AD}"/>
              </a:ext>
            </a:extLst>
          </p:cNvPr>
          <p:cNvSpPr txBox="1"/>
          <p:nvPr/>
        </p:nvSpPr>
        <p:spPr>
          <a:xfrm>
            <a:off x="133578" y="711500"/>
            <a:ext cx="5828811" cy="3108543"/>
          </a:xfrm>
          <a:prstGeom prst="rect">
            <a:avLst/>
          </a:prstGeom>
          <a:noFill/>
        </p:spPr>
        <p:txBody>
          <a:bodyPr wrap="square" rtlCol="0">
            <a:spAutoFit/>
          </a:bodyPr>
          <a:lstStyle/>
          <a:p>
            <a:r>
              <a:rPr lang="en-US" sz="2800" dirty="0"/>
              <a:t>Contributes positively to the model’s prediction</a:t>
            </a:r>
          </a:p>
          <a:p>
            <a:endParaRPr lang="en-US" sz="2800" dirty="0"/>
          </a:p>
          <a:p>
            <a:endParaRPr lang="en-US" sz="2800" dirty="0"/>
          </a:p>
          <a:p>
            <a:endParaRPr lang="en-US" sz="2800" dirty="0"/>
          </a:p>
          <a:p>
            <a:r>
              <a:rPr lang="en-US" sz="2800" dirty="0"/>
              <a:t>Contributes negatively to the model’s prediction</a:t>
            </a:r>
          </a:p>
        </p:txBody>
      </p:sp>
      <p:sp>
        <p:nvSpPr>
          <p:cNvPr id="5" name="Rectangle 4">
            <a:extLst>
              <a:ext uri="{FF2B5EF4-FFF2-40B4-BE49-F238E27FC236}">
                <a16:creationId xmlns:a16="http://schemas.microsoft.com/office/drawing/2014/main" id="{CA5D051F-AC34-A381-D481-A8C8D42EF4CD}"/>
              </a:ext>
            </a:extLst>
          </p:cNvPr>
          <p:cNvSpPr/>
          <p:nvPr/>
        </p:nvSpPr>
        <p:spPr>
          <a:xfrm>
            <a:off x="7271274" y="901078"/>
            <a:ext cx="1144453" cy="1280311"/>
          </a:xfrm>
          <a:prstGeom prst="rect">
            <a:avLst/>
          </a:prstGeom>
          <a:solidFill>
            <a:srgbClr val="FC2B6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94EDFAA-3782-6868-B69A-480699EFA3A8}"/>
              </a:ext>
            </a:extLst>
          </p:cNvPr>
          <p:cNvSpPr/>
          <p:nvPr/>
        </p:nvSpPr>
        <p:spPr>
          <a:xfrm>
            <a:off x="7271275" y="2766024"/>
            <a:ext cx="1144453" cy="1280311"/>
          </a:xfrm>
          <a:prstGeom prst="rect">
            <a:avLst/>
          </a:prstGeom>
          <a:solidFill>
            <a:srgbClr val="238AE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AAD9E4AF-D1CA-A222-A184-DF847E809B6D}"/>
              </a:ext>
            </a:extLst>
          </p:cNvPr>
          <p:cNvCxnSpPr/>
          <p:nvPr/>
        </p:nvCxnSpPr>
        <p:spPr>
          <a:xfrm>
            <a:off x="4722312" y="1541233"/>
            <a:ext cx="234236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4FDE75F-A434-5991-9AE4-3DD295ADED84}"/>
              </a:ext>
            </a:extLst>
          </p:cNvPr>
          <p:cNvCxnSpPr/>
          <p:nvPr/>
        </p:nvCxnSpPr>
        <p:spPr>
          <a:xfrm>
            <a:off x="4791205" y="3610115"/>
            <a:ext cx="234236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5787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6A1C1B-A163-327F-939A-E1964CA69982}"/>
              </a:ext>
            </a:extLst>
          </p:cNvPr>
          <p:cNvSpPr>
            <a:spLocks noGrp="1"/>
          </p:cNvSpPr>
          <p:nvPr>
            <p:ph type="body" sz="quarter" idx="14"/>
          </p:nvPr>
        </p:nvSpPr>
        <p:spPr/>
        <p:txBody>
          <a:bodyPr/>
          <a:lstStyle/>
          <a:p>
            <a:r>
              <a:rPr lang="en-US" dirty="0"/>
              <a:t>Metrics used for evaluation</a:t>
            </a:r>
          </a:p>
        </p:txBody>
      </p:sp>
      <p:pic>
        <p:nvPicPr>
          <p:cNvPr id="7170" name="Picture 2">
            <a:extLst>
              <a:ext uri="{FF2B5EF4-FFF2-40B4-BE49-F238E27FC236}">
                <a16:creationId xmlns:a16="http://schemas.microsoft.com/office/drawing/2014/main" id="{5DE88484-1231-8B73-02A1-EA4EB9941F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416" y="1128696"/>
            <a:ext cx="3875315" cy="2814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FF0B6B-8927-2797-896A-A203147D75F4}"/>
              </a:ext>
            </a:extLst>
          </p:cNvPr>
          <p:cNvSpPr txBox="1"/>
          <p:nvPr/>
        </p:nvSpPr>
        <p:spPr>
          <a:xfrm>
            <a:off x="5220960" y="4143226"/>
            <a:ext cx="3875315" cy="400110"/>
          </a:xfrm>
          <a:prstGeom prst="rect">
            <a:avLst/>
          </a:prstGeom>
          <a:noFill/>
        </p:spPr>
        <p:txBody>
          <a:bodyPr wrap="square" rtlCol="0">
            <a:spAutoFit/>
          </a:bodyPr>
          <a:lstStyle/>
          <a:p>
            <a:r>
              <a:rPr lang="en-US" sz="1000" dirty="0"/>
              <a:t>https://</a:t>
            </a:r>
            <a:r>
              <a:rPr lang="en-US" sz="1000" dirty="0" err="1"/>
              <a:t>medium.com</a:t>
            </a:r>
            <a:r>
              <a:rPr lang="en-US" sz="1000" dirty="0"/>
              <a:t>/analytics-</a:t>
            </a:r>
            <a:r>
              <a:rPr lang="en-US" sz="1000" dirty="0" err="1"/>
              <a:t>vidhya</a:t>
            </a:r>
            <a:r>
              <a:rPr lang="en-US" sz="1000" dirty="0"/>
              <a:t>/confusion-matrix-accuracy-precision-recall-f1-score-ade299cf63cd</a:t>
            </a:r>
          </a:p>
        </p:txBody>
      </p:sp>
      <p:sp>
        <p:nvSpPr>
          <p:cNvPr id="5" name="TextBox 4">
            <a:extLst>
              <a:ext uri="{FF2B5EF4-FFF2-40B4-BE49-F238E27FC236}">
                <a16:creationId xmlns:a16="http://schemas.microsoft.com/office/drawing/2014/main" id="{EF5E2585-CDBB-6614-3EA2-A8C7CD863576}"/>
              </a:ext>
            </a:extLst>
          </p:cNvPr>
          <p:cNvSpPr txBox="1"/>
          <p:nvPr/>
        </p:nvSpPr>
        <p:spPr>
          <a:xfrm>
            <a:off x="4644762" y="1128696"/>
            <a:ext cx="5027709" cy="1815882"/>
          </a:xfrm>
          <a:prstGeom prst="rect">
            <a:avLst/>
          </a:prstGeom>
          <a:noFill/>
        </p:spPr>
        <p:txBody>
          <a:bodyPr wrap="square" rtlCol="0">
            <a:spAutoFit/>
          </a:bodyPr>
          <a:lstStyle/>
          <a:p>
            <a:r>
              <a:rPr lang="en-US" sz="2800" dirty="0"/>
              <a:t>True Negative = TN</a:t>
            </a:r>
          </a:p>
          <a:p>
            <a:r>
              <a:rPr lang="en-US" sz="2800" dirty="0"/>
              <a:t>True Positive = TP</a:t>
            </a:r>
          </a:p>
          <a:p>
            <a:r>
              <a:rPr lang="en-US" sz="2800" dirty="0"/>
              <a:t>False Negative= FN</a:t>
            </a:r>
          </a:p>
          <a:p>
            <a:r>
              <a:rPr lang="en-US" sz="2800" dirty="0"/>
              <a:t>False Positive = FP</a:t>
            </a:r>
          </a:p>
        </p:txBody>
      </p:sp>
    </p:spTree>
    <p:extLst>
      <p:ext uri="{BB962C8B-B14F-4D97-AF65-F5344CB8AC3E}">
        <p14:creationId xmlns:p14="http://schemas.microsoft.com/office/powerpoint/2010/main" val="672834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6A1C1B-A163-327F-939A-E1964CA69982}"/>
              </a:ext>
            </a:extLst>
          </p:cNvPr>
          <p:cNvSpPr>
            <a:spLocks noGrp="1"/>
          </p:cNvSpPr>
          <p:nvPr>
            <p:ph type="body" sz="quarter" idx="14"/>
          </p:nvPr>
        </p:nvSpPr>
        <p:spPr/>
        <p:txBody>
          <a:bodyPr/>
          <a:lstStyle/>
          <a:p>
            <a:r>
              <a:rPr lang="en-US" dirty="0"/>
              <a:t>Metrics used for evaluation</a:t>
            </a:r>
          </a:p>
          <a:p>
            <a:endParaRPr lang="en-US" dirty="0"/>
          </a:p>
        </p:txBody>
      </p:sp>
      <p:pic>
        <p:nvPicPr>
          <p:cNvPr id="7170" name="Picture 2">
            <a:extLst>
              <a:ext uri="{FF2B5EF4-FFF2-40B4-BE49-F238E27FC236}">
                <a16:creationId xmlns:a16="http://schemas.microsoft.com/office/drawing/2014/main" id="{5DE88484-1231-8B73-02A1-EA4EB9941F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416" y="1128696"/>
            <a:ext cx="3875315" cy="2814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FF0B6B-8927-2797-896A-A203147D75F4}"/>
              </a:ext>
            </a:extLst>
          </p:cNvPr>
          <p:cNvSpPr txBox="1"/>
          <p:nvPr/>
        </p:nvSpPr>
        <p:spPr>
          <a:xfrm>
            <a:off x="5220960" y="4143226"/>
            <a:ext cx="3875315" cy="400110"/>
          </a:xfrm>
          <a:prstGeom prst="rect">
            <a:avLst/>
          </a:prstGeom>
          <a:noFill/>
        </p:spPr>
        <p:txBody>
          <a:bodyPr wrap="square" rtlCol="0">
            <a:spAutoFit/>
          </a:bodyPr>
          <a:lstStyle/>
          <a:p>
            <a:r>
              <a:rPr lang="en-US" sz="1000" dirty="0"/>
              <a:t>https://</a:t>
            </a:r>
            <a:r>
              <a:rPr lang="en-US" sz="1000" dirty="0" err="1"/>
              <a:t>medium.com</a:t>
            </a:r>
            <a:r>
              <a:rPr lang="en-US" sz="1000" dirty="0"/>
              <a:t>/analytics-</a:t>
            </a:r>
            <a:r>
              <a:rPr lang="en-US" sz="1000" dirty="0" err="1"/>
              <a:t>vidhya</a:t>
            </a:r>
            <a:r>
              <a:rPr lang="en-US" sz="1000" dirty="0"/>
              <a:t>/confusion-matrix-accuracy-precision-recall-f1-score-ade299cf63cd</a:t>
            </a:r>
          </a:p>
        </p:txBody>
      </p:sp>
      <p:sp>
        <p:nvSpPr>
          <p:cNvPr id="5" name="TextBox 4">
            <a:extLst>
              <a:ext uri="{FF2B5EF4-FFF2-40B4-BE49-F238E27FC236}">
                <a16:creationId xmlns:a16="http://schemas.microsoft.com/office/drawing/2014/main" id="{EF5E2585-CDBB-6614-3EA2-A8C7CD863576}"/>
              </a:ext>
            </a:extLst>
          </p:cNvPr>
          <p:cNvSpPr txBox="1"/>
          <p:nvPr/>
        </p:nvSpPr>
        <p:spPr>
          <a:xfrm>
            <a:off x="4554477" y="724093"/>
            <a:ext cx="4084529" cy="1815882"/>
          </a:xfrm>
          <a:prstGeom prst="rect">
            <a:avLst/>
          </a:prstGeom>
          <a:noFill/>
        </p:spPr>
        <p:txBody>
          <a:bodyPr wrap="square" rtlCol="0">
            <a:spAutoFit/>
          </a:bodyPr>
          <a:lstStyle/>
          <a:p>
            <a:r>
              <a:rPr lang="en-US" sz="2800" dirty="0"/>
              <a:t>True Negative = TN</a:t>
            </a:r>
          </a:p>
          <a:p>
            <a:r>
              <a:rPr lang="en-US" sz="2800" dirty="0"/>
              <a:t>True Positive = TP</a:t>
            </a:r>
          </a:p>
          <a:p>
            <a:r>
              <a:rPr lang="en-US" sz="2800" dirty="0"/>
              <a:t>False Negative= FN</a:t>
            </a:r>
          </a:p>
          <a:p>
            <a:r>
              <a:rPr lang="en-US" sz="2800" dirty="0"/>
              <a:t>False Positive = FP</a:t>
            </a:r>
          </a:p>
        </p:txBody>
      </p:sp>
      <p:sp>
        <p:nvSpPr>
          <p:cNvPr id="3" name="TextBox 2">
            <a:extLst>
              <a:ext uri="{FF2B5EF4-FFF2-40B4-BE49-F238E27FC236}">
                <a16:creationId xmlns:a16="http://schemas.microsoft.com/office/drawing/2014/main" id="{851BE4D6-F83A-BC04-270F-E8E086F44CF0}"/>
              </a:ext>
            </a:extLst>
          </p:cNvPr>
          <p:cNvSpPr txBox="1"/>
          <p:nvPr/>
        </p:nvSpPr>
        <p:spPr>
          <a:xfrm>
            <a:off x="4918037" y="2556660"/>
            <a:ext cx="3696961" cy="1384995"/>
          </a:xfrm>
          <a:prstGeom prst="rect">
            <a:avLst/>
          </a:prstGeom>
          <a:noFill/>
        </p:spPr>
        <p:txBody>
          <a:bodyPr wrap="square" rtlCol="0">
            <a:spAutoFit/>
          </a:bodyPr>
          <a:lstStyle/>
          <a:p>
            <a:r>
              <a:rPr lang="en-US" sz="2800" dirty="0"/>
              <a:t>Accuracy = TP + TN</a:t>
            </a:r>
          </a:p>
          <a:p>
            <a:r>
              <a:rPr lang="en-US" sz="2800" dirty="0"/>
              <a:t>			</a:t>
            </a:r>
          </a:p>
          <a:p>
            <a:r>
              <a:rPr lang="en-US" sz="2800" dirty="0"/>
              <a:t>				</a:t>
            </a:r>
          </a:p>
        </p:txBody>
      </p:sp>
      <p:sp>
        <p:nvSpPr>
          <p:cNvPr id="6" name="TextBox 5">
            <a:extLst>
              <a:ext uri="{FF2B5EF4-FFF2-40B4-BE49-F238E27FC236}">
                <a16:creationId xmlns:a16="http://schemas.microsoft.com/office/drawing/2014/main" id="{FA5A53CF-B567-92B1-779A-C9400F3CAA14}"/>
              </a:ext>
            </a:extLst>
          </p:cNvPr>
          <p:cNvSpPr txBox="1"/>
          <p:nvPr/>
        </p:nvSpPr>
        <p:spPr>
          <a:xfrm>
            <a:off x="6596742" y="2815966"/>
            <a:ext cx="1945615" cy="523220"/>
          </a:xfrm>
          <a:prstGeom prst="rect">
            <a:avLst/>
          </a:prstGeom>
          <a:noFill/>
        </p:spPr>
        <p:txBody>
          <a:bodyPr wrap="square" rtlCol="0">
            <a:spAutoFit/>
          </a:bodyPr>
          <a:lstStyle/>
          <a:p>
            <a:r>
              <a:rPr lang="en-US" sz="2800" dirty="0"/>
              <a:t>--------------</a:t>
            </a:r>
          </a:p>
        </p:txBody>
      </p:sp>
      <p:sp>
        <p:nvSpPr>
          <p:cNvPr id="7" name="TextBox 6">
            <a:extLst>
              <a:ext uri="{FF2B5EF4-FFF2-40B4-BE49-F238E27FC236}">
                <a16:creationId xmlns:a16="http://schemas.microsoft.com/office/drawing/2014/main" id="{4D9F08A1-98EF-C6BC-F164-55E07ADB4A63}"/>
              </a:ext>
            </a:extLst>
          </p:cNvPr>
          <p:cNvSpPr txBox="1"/>
          <p:nvPr/>
        </p:nvSpPr>
        <p:spPr>
          <a:xfrm>
            <a:off x="6272503" y="3262242"/>
            <a:ext cx="2871497" cy="523220"/>
          </a:xfrm>
          <a:prstGeom prst="rect">
            <a:avLst/>
          </a:prstGeom>
          <a:noFill/>
        </p:spPr>
        <p:txBody>
          <a:bodyPr wrap="square" rtlCol="0">
            <a:spAutoFit/>
          </a:bodyPr>
          <a:lstStyle/>
          <a:p>
            <a:r>
              <a:rPr lang="en-US" sz="2800" dirty="0" err="1"/>
              <a:t>TP+TN+FP+FN</a:t>
            </a:r>
            <a:endParaRPr lang="en-US" sz="2800" dirty="0"/>
          </a:p>
        </p:txBody>
      </p:sp>
    </p:spTree>
    <p:extLst>
      <p:ext uri="{BB962C8B-B14F-4D97-AF65-F5344CB8AC3E}">
        <p14:creationId xmlns:p14="http://schemas.microsoft.com/office/powerpoint/2010/main" val="2287472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6A1C1B-A163-327F-939A-E1964CA69982}"/>
              </a:ext>
            </a:extLst>
          </p:cNvPr>
          <p:cNvSpPr>
            <a:spLocks noGrp="1"/>
          </p:cNvSpPr>
          <p:nvPr>
            <p:ph type="body" sz="quarter" idx="14"/>
          </p:nvPr>
        </p:nvSpPr>
        <p:spPr/>
        <p:txBody>
          <a:bodyPr/>
          <a:lstStyle/>
          <a:p>
            <a:r>
              <a:rPr lang="en-US" dirty="0"/>
              <a:t>Metrics used for evaluation</a:t>
            </a:r>
          </a:p>
          <a:p>
            <a:endParaRPr lang="en-US" dirty="0"/>
          </a:p>
        </p:txBody>
      </p:sp>
      <p:pic>
        <p:nvPicPr>
          <p:cNvPr id="7170" name="Picture 2">
            <a:extLst>
              <a:ext uri="{FF2B5EF4-FFF2-40B4-BE49-F238E27FC236}">
                <a16:creationId xmlns:a16="http://schemas.microsoft.com/office/drawing/2014/main" id="{5DE88484-1231-8B73-02A1-EA4EB9941F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416" y="1128696"/>
            <a:ext cx="3875315" cy="2814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FF0B6B-8927-2797-896A-A203147D75F4}"/>
              </a:ext>
            </a:extLst>
          </p:cNvPr>
          <p:cNvSpPr txBox="1"/>
          <p:nvPr/>
        </p:nvSpPr>
        <p:spPr>
          <a:xfrm>
            <a:off x="5220960" y="4143226"/>
            <a:ext cx="3875315" cy="400110"/>
          </a:xfrm>
          <a:prstGeom prst="rect">
            <a:avLst/>
          </a:prstGeom>
          <a:noFill/>
        </p:spPr>
        <p:txBody>
          <a:bodyPr wrap="square" rtlCol="0">
            <a:spAutoFit/>
          </a:bodyPr>
          <a:lstStyle/>
          <a:p>
            <a:r>
              <a:rPr lang="en-US" sz="1000" dirty="0"/>
              <a:t>https://</a:t>
            </a:r>
            <a:r>
              <a:rPr lang="en-US" sz="1000" dirty="0" err="1"/>
              <a:t>medium.com</a:t>
            </a:r>
            <a:r>
              <a:rPr lang="en-US" sz="1000" dirty="0"/>
              <a:t>/analytics-</a:t>
            </a:r>
            <a:r>
              <a:rPr lang="en-US" sz="1000" dirty="0" err="1"/>
              <a:t>vidhya</a:t>
            </a:r>
            <a:r>
              <a:rPr lang="en-US" sz="1000" dirty="0"/>
              <a:t>/confusion-matrix-accuracy-precision-recall-f1-score-ade299cf63cd</a:t>
            </a:r>
          </a:p>
        </p:txBody>
      </p:sp>
      <p:sp>
        <p:nvSpPr>
          <p:cNvPr id="5" name="TextBox 4">
            <a:extLst>
              <a:ext uri="{FF2B5EF4-FFF2-40B4-BE49-F238E27FC236}">
                <a16:creationId xmlns:a16="http://schemas.microsoft.com/office/drawing/2014/main" id="{EF5E2585-CDBB-6614-3EA2-A8C7CD863576}"/>
              </a:ext>
            </a:extLst>
          </p:cNvPr>
          <p:cNvSpPr txBox="1"/>
          <p:nvPr/>
        </p:nvSpPr>
        <p:spPr>
          <a:xfrm>
            <a:off x="4645524" y="638847"/>
            <a:ext cx="4325208" cy="1815882"/>
          </a:xfrm>
          <a:prstGeom prst="rect">
            <a:avLst/>
          </a:prstGeom>
          <a:noFill/>
        </p:spPr>
        <p:txBody>
          <a:bodyPr wrap="square" rtlCol="0">
            <a:spAutoFit/>
          </a:bodyPr>
          <a:lstStyle/>
          <a:p>
            <a:r>
              <a:rPr lang="en-US" sz="2800" dirty="0"/>
              <a:t>True Negative = TN</a:t>
            </a:r>
          </a:p>
          <a:p>
            <a:r>
              <a:rPr lang="en-US" sz="2800" dirty="0"/>
              <a:t>True Positive = TP</a:t>
            </a:r>
          </a:p>
          <a:p>
            <a:r>
              <a:rPr lang="en-US" sz="2800" dirty="0"/>
              <a:t>False Negative= FN</a:t>
            </a:r>
          </a:p>
          <a:p>
            <a:r>
              <a:rPr lang="en-US" sz="2800" dirty="0"/>
              <a:t>False Positive = FP</a:t>
            </a:r>
          </a:p>
        </p:txBody>
      </p:sp>
      <p:sp>
        <p:nvSpPr>
          <p:cNvPr id="3" name="TextBox 2">
            <a:extLst>
              <a:ext uri="{FF2B5EF4-FFF2-40B4-BE49-F238E27FC236}">
                <a16:creationId xmlns:a16="http://schemas.microsoft.com/office/drawing/2014/main" id="{851BE4D6-F83A-BC04-270F-E8E086F44CF0}"/>
              </a:ext>
            </a:extLst>
          </p:cNvPr>
          <p:cNvSpPr txBox="1"/>
          <p:nvPr/>
        </p:nvSpPr>
        <p:spPr>
          <a:xfrm>
            <a:off x="4434138" y="2646688"/>
            <a:ext cx="4325208" cy="1384995"/>
          </a:xfrm>
          <a:prstGeom prst="rect">
            <a:avLst/>
          </a:prstGeom>
          <a:noFill/>
        </p:spPr>
        <p:txBody>
          <a:bodyPr wrap="square" rtlCol="0">
            <a:spAutoFit/>
          </a:bodyPr>
          <a:lstStyle/>
          <a:p>
            <a:r>
              <a:rPr lang="en-US" sz="2800" dirty="0"/>
              <a:t>Precision = 	   TP </a:t>
            </a:r>
          </a:p>
          <a:p>
            <a:r>
              <a:rPr lang="en-US" sz="2800" dirty="0"/>
              <a:t>			</a:t>
            </a:r>
          </a:p>
          <a:p>
            <a:r>
              <a:rPr lang="en-US" sz="2800" dirty="0"/>
              <a:t>				</a:t>
            </a:r>
          </a:p>
        </p:txBody>
      </p:sp>
      <p:sp>
        <p:nvSpPr>
          <p:cNvPr id="6" name="TextBox 5">
            <a:extLst>
              <a:ext uri="{FF2B5EF4-FFF2-40B4-BE49-F238E27FC236}">
                <a16:creationId xmlns:a16="http://schemas.microsoft.com/office/drawing/2014/main" id="{FA5A53CF-B567-92B1-779A-C9400F3CAA14}"/>
              </a:ext>
            </a:extLst>
          </p:cNvPr>
          <p:cNvSpPr txBox="1"/>
          <p:nvPr/>
        </p:nvSpPr>
        <p:spPr>
          <a:xfrm>
            <a:off x="6596742" y="2815966"/>
            <a:ext cx="1945615" cy="523220"/>
          </a:xfrm>
          <a:prstGeom prst="rect">
            <a:avLst/>
          </a:prstGeom>
          <a:noFill/>
        </p:spPr>
        <p:txBody>
          <a:bodyPr wrap="square" rtlCol="0">
            <a:spAutoFit/>
          </a:bodyPr>
          <a:lstStyle/>
          <a:p>
            <a:r>
              <a:rPr lang="en-US" sz="2800" dirty="0"/>
              <a:t>--------------</a:t>
            </a:r>
          </a:p>
        </p:txBody>
      </p:sp>
      <p:sp>
        <p:nvSpPr>
          <p:cNvPr id="7" name="TextBox 6">
            <a:extLst>
              <a:ext uri="{FF2B5EF4-FFF2-40B4-BE49-F238E27FC236}">
                <a16:creationId xmlns:a16="http://schemas.microsoft.com/office/drawing/2014/main" id="{4D9F08A1-98EF-C6BC-F164-55E07ADB4A63}"/>
              </a:ext>
            </a:extLst>
          </p:cNvPr>
          <p:cNvSpPr txBox="1"/>
          <p:nvPr/>
        </p:nvSpPr>
        <p:spPr>
          <a:xfrm>
            <a:off x="6202764" y="3137090"/>
            <a:ext cx="2733569" cy="523220"/>
          </a:xfrm>
          <a:prstGeom prst="rect">
            <a:avLst/>
          </a:prstGeom>
          <a:noFill/>
        </p:spPr>
        <p:txBody>
          <a:bodyPr wrap="square" rtlCol="0">
            <a:spAutoFit/>
          </a:bodyPr>
          <a:lstStyle/>
          <a:p>
            <a:r>
              <a:rPr lang="en-US" sz="2800" dirty="0"/>
              <a:t>     TP + FP</a:t>
            </a:r>
          </a:p>
        </p:txBody>
      </p:sp>
    </p:spTree>
    <p:extLst>
      <p:ext uri="{BB962C8B-B14F-4D97-AF65-F5344CB8AC3E}">
        <p14:creationId xmlns:p14="http://schemas.microsoft.com/office/powerpoint/2010/main" val="2027949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6A1C1B-A163-327F-939A-E1964CA69982}"/>
              </a:ext>
            </a:extLst>
          </p:cNvPr>
          <p:cNvSpPr>
            <a:spLocks noGrp="1"/>
          </p:cNvSpPr>
          <p:nvPr>
            <p:ph type="body" sz="quarter" idx="14"/>
          </p:nvPr>
        </p:nvSpPr>
        <p:spPr/>
        <p:txBody>
          <a:bodyPr/>
          <a:lstStyle/>
          <a:p>
            <a:r>
              <a:rPr lang="en-US" dirty="0"/>
              <a:t>Metrics used for evaluation</a:t>
            </a:r>
          </a:p>
          <a:p>
            <a:endParaRPr lang="en-US" dirty="0"/>
          </a:p>
        </p:txBody>
      </p:sp>
      <p:pic>
        <p:nvPicPr>
          <p:cNvPr id="7170" name="Picture 2">
            <a:extLst>
              <a:ext uri="{FF2B5EF4-FFF2-40B4-BE49-F238E27FC236}">
                <a16:creationId xmlns:a16="http://schemas.microsoft.com/office/drawing/2014/main" id="{5DE88484-1231-8B73-02A1-EA4EB9941F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416" y="1128696"/>
            <a:ext cx="3875315" cy="2814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FF0B6B-8927-2797-896A-A203147D75F4}"/>
              </a:ext>
            </a:extLst>
          </p:cNvPr>
          <p:cNvSpPr txBox="1"/>
          <p:nvPr/>
        </p:nvSpPr>
        <p:spPr>
          <a:xfrm>
            <a:off x="5220960" y="4143226"/>
            <a:ext cx="3875315" cy="400110"/>
          </a:xfrm>
          <a:prstGeom prst="rect">
            <a:avLst/>
          </a:prstGeom>
          <a:noFill/>
        </p:spPr>
        <p:txBody>
          <a:bodyPr wrap="square" rtlCol="0">
            <a:spAutoFit/>
          </a:bodyPr>
          <a:lstStyle/>
          <a:p>
            <a:r>
              <a:rPr lang="en-US" sz="1000" dirty="0"/>
              <a:t>https://</a:t>
            </a:r>
            <a:r>
              <a:rPr lang="en-US" sz="1000" dirty="0" err="1"/>
              <a:t>medium.com</a:t>
            </a:r>
            <a:r>
              <a:rPr lang="en-US" sz="1000" dirty="0"/>
              <a:t>/analytics-</a:t>
            </a:r>
            <a:r>
              <a:rPr lang="en-US" sz="1000" dirty="0" err="1"/>
              <a:t>vidhya</a:t>
            </a:r>
            <a:r>
              <a:rPr lang="en-US" sz="1000" dirty="0"/>
              <a:t>/confusion-matrix-accuracy-precision-recall-f1-score-ade299cf63cd</a:t>
            </a:r>
          </a:p>
        </p:txBody>
      </p:sp>
      <p:sp>
        <p:nvSpPr>
          <p:cNvPr id="5" name="TextBox 4">
            <a:extLst>
              <a:ext uri="{FF2B5EF4-FFF2-40B4-BE49-F238E27FC236}">
                <a16:creationId xmlns:a16="http://schemas.microsoft.com/office/drawing/2014/main" id="{EF5E2585-CDBB-6614-3EA2-A8C7CD863576}"/>
              </a:ext>
            </a:extLst>
          </p:cNvPr>
          <p:cNvSpPr txBox="1"/>
          <p:nvPr/>
        </p:nvSpPr>
        <p:spPr>
          <a:xfrm>
            <a:off x="4810003" y="716959"/>
            <a:ext cx="4109581" cy="1815882"/>
          </a:xfrm>
          <a:prstGeom prst="rect">
            <a:avLst/>
          </a:prstGeom>
          <a:noFill/>
        </p:spPr>
        <p:txBody>
          <a:bodyPr wrap="square" rtlCol="0">
            <a:spAutoFit/>
          </a:bodyPr>
          <a:lstStyle/>
          <a:p>
            <a:r>
              <a:rPr lang="en-US" sz="2800" dirty="0"/>
              <a:t>True Negative = TN</a:t>
            </a:r>
          </a:p>
          <a:p>
            <a:r>
              <a:rPr lang="en-US" sz="2800" dirty="0"/>
              <a:t>True Positive = TP</a:t>
            </a:r>
          </a:p>
          <a:p>
            <a:r>
              <a:rPr lang="en-US" sz="2800" dirty="0"/>
              <a:t>False Negative= FN</a:t>
            </a:r>
          </a:p>
          <a:p>
            <a:r>
              <a:rPr lang="en-US" sz="2800" dirty="0"/>
              <a:t>False Positive = FP</a:t>
            </a:r>
          </a:p>
        </p:txBody>
      </p:sp>
      <p:sp>
        <p:nvSpPr>
          <p:cNvPr id="3" name="TextBox 2">
            <a:extLst>
              <a:ext uri="{FF2B5EF4-FFF2-40B4-BE49-F238E27FC236}">
                <a16:creationId xmlns:a16="http://schemas.microsoft.com/office/drawing/2014/main" id="{851BE4D6-F83A-BC04-270F-E8E086F44CF0}"/>
              </a:ext>
            </a:extLst>
          </p:cNvPr>
          <p:cNvSpPr txBox="1"/>
          <p:nvPr/>
        </p:nvSpPr>
        <p:spPr>
          <a:xfrm>
            <a:off x="5044271" y="2652902"/>
            <a:ext cx="3614057" cy="1384995"/>
          </a:xfrm>
          <a:prstGeom prst="rect">
            <a:avLst/>
          </a:prstGeom>
          <a:noFill/>
        </p:spPr>
        <p:txBody>
          <a:bodyPr wrap="square" rtlCol="0">
            <a:spAutoFit/>
          </a:bodyPr>
          <a:lstStyle/>
          <a:p>
            <a:r>
              <a:rPr lang="en-US" sz="2800" dirty="0"/>
              <a:t>Recall = 	    TP </a:t>
            </a:r>
          </a:p>
          <a:p>
            <a:r>
              <a:rPr lang="en-US" sz="2800" dirty="0"/>
              <a:t>			</a:t>
            </a:r>
          </a:p>
          <a:p>
            <a:r>
              <a:rPr lang="en-US" sz="2800" dirty="0"/>
              <a:t>				</a:t>
            </a:r>
          </a:p>
        </p:txBody>
      </p:sp>
      <p:sp>
        <p:nvSpPr>
          <p:cNvPr id="6" name="TextBox 5">
            <a:extLst>
              <a:ext uri="{FF2B5EF4-FFF2-40B4-BE49-F238E27FC236}">
                <a16:creationId xmlns:a16="http://schemas.microsoft.com/office/drawing/2014/main" id="{FA5A53CF-B567-92B1-779A-C9400F3CAA14}"/>
              </a:ext>
            </a:extLst>
          </p:cNvPr>
          <p:cNvSpPr txBox="1"/>
          <p:nvPr/>
        </p:nvSpPr>
        <p:spPr>
          <a:xfrm>
            <a:off x="6596742" y="2815966"/>
            <a:ext cx="1945615" cy="523220"/>
          </a:xfrm>
          <a:prstGeom prst="rect">
            <a:avLst/>
          </a:prstGeom>
          <a:noFill/>
        </p:spPr>
        <p:txBody>
          <a:bodyPr wrap="square" rtlCol="0">
            <a:spAutoFit/>
          </a:bodyPr>
          <a:lstStyle/>
          <a:p>
            <a:r>
              <a:rPr lang="en-US" sz="2800" dirty="0"/>
              <a:t>--------------</a:t>
            </a:r>
          </a:p>
        </p:txBody>
      </p:sp>
      <p:sp>
        <p:nvSpPr>
          <p:cNvPr id="7" name="TextBox 6">
            <a:extLst>
              <a:ext uri="{FF2B5EF4-FFF2-40B4-BE49-F238E27FC236}">
                <a16:creationId xmlns:a16="http://schemas.microsoft.com/office/drawing/2014/main" id="{4D9F08A1-98EF-C6BC-F164-55E07ADB4A63}"/>
              </a:ext>
            </a:extLst>
          </p:cNvPr>
          <p:cNvSpPr txBox="1"/>
          <p:nvPr/>
        </p:nvSpPr>
        <p:spPr>
          <a:xfrm>
            <a:off x="6360185" y="3130241"/>
            <a:ext cx="2653186" cy="523220"/>
          </a:xfrm>
          <a:prstGeom prst="rect">
            <a:avLst/>
          </a:prstGeom>
          <a:noFill/>
        </p:spPr>
        <p:txBody>
          <a:bodyPr wrap="square" rtlCol="0">
            <a:spAutoFit/>
          </a:bodyPr>
          <a:lstStyle/>
          <a:p>
            <a:r>
              <a:rPr lang="en-US" sz="2800" dirty="0"/>
              <a:t>     TP + FN</a:t>
            </a:r>
          </a:p>
        </p:txBody>
      </p:sp>
    </p:spTree>
    <p:extLst>
      <p:ext uri="{BB962C8B-B14F-4D97-AF65-F5344CB8AC3E}">
        <p14:creationId xmlns:p14="http://schemas.microsoft.com/office/powerpoint/2010/main" val="2425595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6A1C1B-A163-327F-939A-E1964CA69982}"/>
              </a:ext>
            </a:extLst>
          </p:cNvPr>
          <p:cNvSpPr>
            <a:spLocks noGrp="1"/>
          </p:cNvSpPr>
          <p:nvPr>
            <p:ph type="body" sz="quarter" idx="14"/>
          </p:nvPr>
        </p:nvSpPr>
        <p:spPr/>
        <p:txBody>
          <a:bodyPr/>
          <a:lstStyle/>
          <a:p>
            <a:r>
              <a:rPr lang="en-US" dirty="0"/>
              <a:t>Metrics used for evaluation</a:t>
            </a:r>
          </a:p>
          <a:p>
            <a:endParaRPr lang="en-US" dirty="0"/>
          </a:p>
        </p:txBody>
      </p:sp>
      <p:pic>
        <p:nvPicPr>
          <p:cNvPr id="7170" name="Picture 2">
            <a:extLst>
              <a:ext uri="{FF2B5EF4-FFF2-40B4-BE49-F238E27FC236}">
                <a16:creationId xmlns:a16="http://schemas.microsoft.com/office/drawing/2014/main" id="{5DE88484-1231-8B73-02A1-EA4EB9941F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1" y="1020747"/>
            <a:ext cx="3670021" cy="26653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FF0B6B-8927-2797-896A-A203147D75F4}"/>
              </a:ext>
            </a:extLst>
          </p:cNvPr>
          <p:cNvSpPr txBox="1"/>
          <p:nvPr/>
        </p:nvSpPr>
        <p:spPr>
          <a:xfrm>
            <a:off x="5220960" y="4143226"/>
            <a:ext cx="3875315" cy="400110"/>
          </a:xfrm>
          <a:prstGeom prst="rect">
            <a:avLst/>
          </a:prstGeom>
          <a:noFill/>
        </p:spPr>
        <p:txBody>
          <a:bodyPr wrap="square" rtlCol="0">
            <a:spAutoFit/>
          </a:bodyPr>
          <a:lstStyle/>
          <a:p>
            <a:r>
              <a:rPr lang="en-US" sz="1000" dirty="0"/>
              <a:t>https://</a:t>
            </a:r>
            <a:r>
              <a:rPr lang="en-US" sz="1000" dirty="0" err="1"/>
              <a:t>medium.com</a:t>
            </a:r>
            <a:r>
              <a:rPr lang="en-US" sz="1000" dirty="0"/>
              <a:t>/analytics-</a:t>
            </a:r>
            <a:r>
              <a:rPr lang="en-US" sz="1000" dirty="0" err="1"/>
              <a:t>vidhya</a:t>
            </a:r>
            <a:r>
              <a:rPr lang="en-US" sz="1000" dirty="0"/>
              <a:t>/confusion-matrix-accuracy-precision-recall-f1-score-ade299cf63cd</a:t>
            </a:r>
          </a:p>
        </p:txBody>
      </p:sp>
      <p:sp>
        <p:nvSpPr>
          <p:cNvPr id="5" name="TextBox 4">
            <a:extLst>
              <a:ext uri="{FF2B5EF4-FFF2-40B4-BE49-F238E27FC236}">
                <a16:creationId xmlns:a16="http://schemas.microsoft.com/office/drawing/2014/main" id="{EF5E2585-CDBB-6614-3EA2-A8C7CD863576}"/>
              </a:ext>
            </a:extLst>
          </p:cNvPr>
          <p:cNvSpPr txBox="1"/>
          <p:nvPr/>
        </p:nvSpPr>
        <p:spPr>
          <a:xfrm>
            <a:off x="4679576" y="709901"/>
            <a:ext cx="4317787" cy="1815882"/>
          </a:xfrm>
          <a:prstGeom prst="rect">
            <a:avLst/>
          </a:prstGeom>
          <a:noFill/>
        </p:spPr>
        <p:txBody>
          <a:bodyPr wrap="square" rtlCol="0">
            <a:spAutoFit/>
          </a:bodyPr>
          <a:lstStyle/>
          <a:p>
            <a:r>
              <a:rPr lang="en-US" sz="2800" dirty="0"/>
              <a:t>True Negative = TN</a:t>
            </a:r>
          </a:p>
          <a:p>
            <a:r>
              <a:rPr lang="en-US" sz="2800" dirty="0"/>
              <a:t>True Positive = TP</a:t>
            </a:r>
          </a:p>
          <a:p>
            <a:r>
              <a:rPr lang="en-US" sz="2800" dirty="0"/>
              <a:t>False Negative= FN</a:t>
            </a:r>
          </a:p>
          <a:p>
            <a:r>
              <a:rPr lang="en-US" sz="2800" dirty="0"/>
              <a:t>False Positive = FP</a:t>
            </a:r>
          </a:p>
        </p:txBody>
      </p:sp>
      <p:sp>
        <p:nvSpPr>
          <p:cNvPr id="3" name="TextBox 2">
            <a:extLst>
              <a:ext uri="{FF2B5EF4-FFF2-40B4-BE49-F238E27FC236}">
                <a16:creationId xmlns:a16="http://schemas.microsoft.com/office/drawing/2014/main" id="{851BE4D6-F83A-BC04-270F-E8E086F44CF0}"/>
              </a:ext>
            </a:extLst>
          </p:cNvPr>
          <p:cNvSpPr txBox="1"/>
          <p:nvPr/>
        </p:nvSpPr>
        <p:spPr>
          <a:xfrm>
            <a:off x="3680652" y="2550091"/>
            <a:ext cx="5778393" cy="1384995"/>
          </a:xfrm>
          <a:prstGeom prst="rect">
            <a:avLst/>
          </a:prstGeom>
          <a:noFill/>
        </p:spPr>
        <p:txBody>
          <a:bodyPr wrap="square" rtlCol="0">
            <a:spAutoFit/>
          </a:bodyPr>
          <a:lstStyle/>
          <a:p>
            <a:r>
              <a:rPr lang="en-US" sz="2800" dirty="0"/>
              <a:t> </a:t>
            </a:r>
            <a:r>
              <a:rPr lang="en-US" sz="2800" dirty="0" err="1"/>
              <a:t>F1</a:t>
            </a:r>
            <a:r>
              <a:rPr lang="en-US" sz="2800" dirty="0"/>
              <a:t> Score = 2 * Precision * Recall 	           </a:t>
            </a:r>
          </a:p>
          <a:p>
            <a:r>
              <a:rPr lang="en-US" sz="2800" dirty="0"/>
              <a:t>			</a:t>
            </a:r>
          </a:p>
          <a:p>
            <a:r>
              <a:rPr lang="en-US" sz="2800" dirty="0"/>
              <a:t>				</a:t>
            </a:r>
          </a:p>
        </p:txBody>
      </p:sp>
      <p:sp>
        <p:nvSpPr>
          <p:cNvPr id="6" name="TextBox 5">
            <a:extLst>
              <a:ext uri="{FF2B5EF4-FFF2-40B4-BE49-F238E27FC236}">
                <a16:creationId xmlns:a16="http://schemas.microsoft.com/office/drawing/2014/main" id="{FA5A53CF-B567-92B1-779A-C9400F3CAA14}"/>
              </a:ext>
            </a:extLst>
          </p:cNvPr>
          <p:cNvSpPr txBox="1"/>
          <p:nvPr/>
        </p:nvSpPr>
        <p:spPr>
          <a:xfrm>
            <a:off x="6185809" y="2838047"/>
            <a:ext cx="1945615" cy="523220"/>
          </a:xfrm>
          <a:prstGeom prst="rect">
            <a:avLst/>
          </a:prstGeom>
          <a:noFill/>
        </p:spPr>
        <p:txBody>
          <a:bodyPr wrap="square" rtlCol="0">
            <a:spAutoFit/>
          </a:bodyPr>
          <a:lstStyle/>
          <a:p>
            <a:r>
              <a:rPr lang="en-US" sz="2800" dirty="0"/>
              <a:t>--------------</a:t>
            </a:r>
          </a:p>
        </p:txBody>
      </p:sp>
      <p:sp>
        <p:nvSpPr>
          <p:cNvPr id="7" name="TextBox 6">
            <a:extLst>
              <a:ext uri="{FF2B5EF4-FFF2-40B4-BE49-F238E27FC236}">
                <a16:creationId xmlns:a16="http://schemas.microsoft.com/office/drawing/2014/main" id="{4D9F08A1-98EF-C6BC-F164-55E07ADB4A63}"/>
              </a:ext>
            </a:extLst>
          </p:cNvPr>
          <p:cNvSpPr txBox="1"/>
          <p:nvPr/>
        </p:nvSpPr>
        <p:spPr>
          <a:xfrm>
            <a:off x="5575407" y="3203727"/>
            <a:ext cx="3421956" cy="523220"/>
          </a:xfrm>
          <a:prstGeom prst="rect">
            <a:avLst/>
          </a:prstGeom>
          <a:noFill/>
        </p:spPr>
        <p:txBody>
          <a:bodyPr wrap="square" rtlCol="0">
            <a:spAutoFit/>
          </a:bodyPr>
          <a:lstStyle/>
          <a:p>
            <a:r>
              <a:rPr lang="en-US" sz="2800" dirty="0"/>
              <a:t>Precision + Recall</a:t>
            </a:r>
          </a:p>
        </p:txBody>
      </p:sp>
    </p:spTree>
    <p:extLst>
      <p:ext uri="{BB962C8B-B14F-4D97-AF65-F5344CB8AC3E}">
        <p14:creationId xmlns:p14="http://schemas.microsoft.com/office/powerpoint/2010/main" val="4110793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4770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B081FF-5C63-12CF-F6E6-60EC6685DCA3}"/>
              </a:ext>
            </a:extLst>
          </p:cNvPr>
          <p:cNvSpPr>
            <a:spLocks noGrp="1"/>
          </p:cNvSpPr>
          <p:nvPr>
            <p:ph type="body" sz="quarter" idx="14"/>
          </p:nvPr>
        </p:nvSpPr>
        <p:spPr/>
        <p:txBody>
          <a:bodyPr/>
          <a:lstStyle/>
          <a:p>
            <a:r>
              <a:rPr lang="en-US" dirty="0"/>
              <a:t>Chest and Stomach Scans</a:t>
            </a:r>
          </a:p>
        </p:txBody>
      </p:sp>
      <p:pic>
        <p:nvPicPr>
          <p:cNvPr id="18" name="Picture 17" descr="A black and white image of two people&#10;&#10;Description automatically generated">
            <a:extLst>
              <a:ext uri="{FF2B5EF4-FFF2-40B4-BE49-F238E27FC236}">
                <a16:creationId xmlns:a16="http://schemas.microsoft.com/office/drawing/2014/main" id="{8F523F0E-3F2B-6686-0DBC-232150D57A05}"/>
              </a:ext>
            </a:extLst>
          </p:cNvPr>
          <p:cNvPicPr>
            <a:picLocks noChangeAspect="1"/>
          </p:cNvPicPr>
          <p:nvPr/>
        </p:nvPicPr>
        <p:blipFill>
          <a:blip r:embed="rId2"/>
          <a:stretch>
            <a:fillRect/>
          </a:stretch>
        </p:blipFill>
        <p:spPr>
          <a:xfrm>
            <a:off x="6839150" y="625000"/>
            <a:ext cx="1792434" cy="1792434"/>
          </a:xfrm>
          <a:prstGeom prst="rect">
            <a:avLst/>
          </a:prstGeom>
        </p:spPr>
      </p:pic>
      <p:pic>
        <p:nvPicPr>
          <p:cNvPr id="19" name="Picture 18" descr="A close up of a scan&#10;&#10;Description automatically generated">
            <a:extLst>
              <a:ext uri="{FF2B5EF4-FFF2-40B4-BE49-F238E27FC236}">
                <a16:creationId xmlns:a16="http://schemas.microsoft.com/office/drawing/2014/main" id="{FFF49D3D-8CA8-6656-198A-A9B181A46AF5}"/>
              </a:ext>
            </a:extLst>
          </p:cNvPr>
          <p:cNvPicPr>
            <a:picLocks noChangeAspect="1"/>
          </p:cNvPicPr>
          <p:nvPr/>
        </p:nvPicPr>
        <p:blipFill>
          <a:blip r:embed="rId3"/>
          <a:stretch>
            <a:fillRect/>
          </a:stretch>
        </p:blipFill>
        <p:spPr>
          <a:xfrm>
            <a:off x="6839150" y="2571750"/>
            <a:ext cx="1875131" cy="1875131"/>
          </a:xfrm>
          <a:prstGeom prst="rect">
            <a:avLst/>
          </a:prstGeom>
        </p:spPr>
      </p:pic>
      <p:sp>
        <p:nvSpPr>
          <p:cNvPr id="22" name="TextBox 21">
            <a:extLst>
              <a:ext uri="{FF2B5EF4-FFF2-40B4-BE49-F238E27FC236}">
                <a16:creationId xmlns:a16="http://schemas.microsoft.com/office/drawing/2014/main" id="{DE68B900-BB70-E6F5-8967-6680F52A5746}"/>
              </a:ext>
            </a:extLst>
          </p:cNvPr>
          <p:cNvSpPr txBox="1"/>
          <p:nvPr/>
        </p:nvSpPr>
        <p:spPr>
          <a:xfrm>
            <a:off x="148024" y="812656"/>
            <a:ext cx="5442858"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10,000 chest scans, 10,000 stomach scans</a:t>
            </a:r>
          </a:p>
          <a:p>
            <a:pPr marL="285750" indent="-285750">
              <a:buFont typeface="Arial" panose="020B0604020202020204" pitchFamily="34" charset="0"/>
              <a:buChar char="•"/>
            </a:pPr>
            <a:r>
              <a:rPr lang="en-US" sz="2800" dirty="0"/>
              <a:t>Proof of concept</a:t>
            </a:r>
          </a:p>
        </p:txBody>
      </p:sp>
      <p:sp>
        <p:nvSpPr>
          <p:cNvPr id="23" name="TextBox 22">
            <a:extLst>
              <a:ext uri="{FF2B5EF4-FFF2-40B4-BE49-F238E27FC236}">
                <a16:creationId xmlns:a16="http://schemas.microsoft.com/office/drawing/2014/main" id="{13004152-46D3-ACC9-B10C-F77E213C60B2}"/>
              </a:ext>
            </a:extLst>
          </p:cNvPr>
          <p:cNvSpPr txBox="1"/>
          <p:nvPr/>
        </p:nvSpPr>
        <p:spPr>
          <a:xfrm>
            <a:off x="0" y="4330844"/>
            <a:ext cx="4720859" cy="215444"/>
          </a:xfrm>
          <a:prstGeom prst="rect">
            <a:avLst/>
          </a:prstGeom>
          <a:noFill/>
        </p:spPr>
        <p:txBody>
          <a:bodyPr wrap="square" rtlCol="0">
            <a:spAutoFit/>
          </a:bodyPr>
          <a:lstStyle/>
          <a:p>
            <a:r>
              <a:rPr lang="en-US" sz="800" dirty="0"/>
              <a:t>https://</a:t>
            </a:r>
            <a:r>
              <a:rPr lang="en-US" sz="800" dirty="0" err="1"/>
              <a:t>www.kaggle.com</a:t>
            </a:r>
            <a:r>
              <a:rPr lang="en-US" sz="800" dirty="0"/>
              <a:t>/datasets/</a:t>
            </a:r>
            <a:r>
              <a:rPr lang="en-US" sz="800" dirty="0" err="1"/>
              <a:t>andrewmvd</a:t>
            </a:r>
            <a:r>
              <a:rPr lang="en-US" sz="800" dirty="0"/>
              <a:t>/medical-</a:t>
            </a:r>
            <a:r>
              <a:rPr lang="en-US" sz="800" dirty="0" err="1"/>
              <a:t>mnist</a:t>
            </a:r>
            <a:endParaRPr lang="en-US" sz="800" dirty="0"/>
          </a:p>
        </p:txBody>
      </p:sp>
    </p:spTree>
    <p:extLst>
      <p:ext uri="{BB962C8B-B14F-4D97-AF65-F5344CB8AC3E}">
        <p14:creationId xmlns:p14="http://schemas.microsoft.com/office/powerpoint/2010/main" val="2070598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D91ED5-F911-AC7A-06A8-6CAB47328842}"/>
              </a:ext>
            </a:extLst>
          </p:cNvPr>
          <p:cNvSpPr>
            <a:spLocks noGrp="1"/>
          </p:cNvSpPr>
          <p:nvPr>
            <p:ph type="body" sz="quarter" idx="14"/>
          </p:nvPr>
        </p:nvSpPr>
        <p:spPr/>
        <p:txBody>
          <a:bodyPr/>
          <a:lstStyle/>
          <a:p>
            <a:r>
              <a:rPr lang="en-US" dirty="0"/>
              <a:t>Chest and Stomach Scans </a:t>
            </a:r>
          </a:p>
        </p:txBody>
      </p:sp>
      <p:pic>
        <p:nvPicPr>
          <p:cNvPr id="3074" name="Picture 2">
            <a:extLst>
              <a:ext uri="{FF2B5EF4-FFF2-40B4-BE49-F238E27FC236}">
                <a16:creationId xmlns:a16="http://schemas.microsoft.com/office/drawing/2014/main" id="{16A3E4EF-F080-F1F3-072C-B4E101702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9388" y="719138"/>
            <a:ext cx="3705225"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512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70A385-C11F-DD63-5630-87E6FDE3D650}"/>
              </a:ext>
            </a:extLst>
          </p:cNvPr>
          <p:cNvSpPr>
            <a:spLocks noGrp="1"/>
          </p:cNvSpPr>
          <p:nvPr>
            <p:ph type="body" sz="quarter" idx="14"/>
          </p:nvPr>
        </p:nvSpPr>
        <p:spPr/>
        <p:txBody>
          <a:bodyPr/>
          <a:lstStyle/>
          <a:p>
            <a:r>
              <a:rPr lang="en-US" dirty="0"/>
              <a:t>Research Question</a:t>
            </a:r>
          </a:p>
        </p:txBody>
      </p:sp>
      <p:sp>
        <p:nvSpPr>
          <p:cNvPr id="3" name="Text Placeholder 2">
            <a:extLst>
              <a:ext uri="{FF2B5EF4-FFF2-40B4-BE49-F238E27FC236}">
                <a16:creationId xmlns:a16="http://schemas.microsoft.com/office/drawing/2014/main" id="{2C5FB9DC-56CA-E9CC-1C0E-AD54F9877B75}"/>
              </a:ext>
            </a:extLst>
          </p:cNvPr>
          <p:cNvSpPr>
            <a:spLocks noGrp="1"/>
          </p:cNvSpPr>
          <p:nvPr>
            <p:ph type="body" sz="quarter" idx="17"/>
          </p:nvPr>
        </p:nvSpPr>
        <p:spPr>
          <a:xfrm>
            <a:off x="224416" y="788979"/>
            <a:ext cx="8919584" cy="1828800"/>
          </a:xfrm>
        </p:spPr>
        <p:txBody>
          <a:bodyPr/>
          <a:lstStyle/>
          <a:p>
            <a:r>
              <a:rPr lang="en-US" sz="2800" dirty="0"/>
              <a:t>How can </a:t>
            </a:r>
            <a:r>
              <a:rPr lang="en-US" sz="2800" dirty="0" err="1"/>
              <a:t>SHapley</a:t>
            </a:r>
            <a:r>
              <a:rPr lang="en-US" sz="2800" dirty="0"/>
              <a:t> Additive </a:t>
            </a:r>
            <a:r>
              <a:rPr lang="en-US" sz="2800" dirty="0" err="1"/>
              <a:t>exPlanation</a:t>
            </a:r>
            <a:r>
              <a:rPr lang="en-US" sz="2800" dirty="0"/>
              <a:t> analysis be used to interpret and debug the predictions of a Deep Convolutional Neural Network model trained on brain cancer scans and tested on lung cancer scans?</a:t>
            </a:r>
          </a:p>
          <a:p>
            <a:endParaRPr lang="en-US" sz="2800" dirty="0"/>
          </a:p>
        </p:txBody>
      </p:sp>
    </p:spTree>
    <p:extLst>
      <p:ext uri="{BB962C8B-B14F-4D97-AF65-F5344CB8AC3E}">
        <p14:creationId xmlns:p14="http://schemas.microsoft.com/office/powerpoint/2010/main" val="1578469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32CFC2-C7A5-5AE2-E310-FD8B8880529D}"/>
              </a:ext>
            </a:extLst>
          </p:cNvPr>
          <p:cNvSpPr>
            <a:spLocks noGrp="1"/>
          </p:cNvSpPr>
          <p:nvPr>
            <p:ph type="body" sz="quarter" idx="14"/>
          </p:nvPr>
        </p:nvSpPr>
        <p:spPr/>
        <p:txBody>
          <a:bodyPr/>
          <a:lstStyle/>
          <a:p>
            <a:r>
              <a:rPr lang="en-US" dirty="0" err="1"/>
              <a:t>SHAP</a:t>
            </a:r>
            <a:r>
              <a:rPr lang="en-US" dirty="0"/>
              <a:t> – Chest scan</a:t>
            </a:r>
          </a:p>
        </p:txBody>
      </p:sp>
      <p:pic>
        <p:nvPicPr>
          <p:cNvPr id="5" name="Picture 4">
            <a:extLst>
              <a:ext uri="{FF2B5EF4-FFF2-40B4-BE49-F238E27FC236}">
                <a16:creationId xmlns:a16="http://schemas.microsoft.com/office/drawing/2014/main" id="{9E3F7828-3CE3-30C1-20DF-E5E9D7D44CEC}"/>
              </a:ext>
            </a:extLst>
          </p:cNvPr>
          <p:cNvPicPr>
            <a:picLocks noChangeAspect="1"/>
          </p:cNvPicPr>
          <p:nvPr/>
        </p:nvPicPr>
        <p:blipFill>
          <a:blip r:embed="rId2"/>
          <a:stretch>
            <a:fillRect/>
          </a:stretch>
        </p:blipFill>
        <p:spPr>
          <a:xfrm>
            <a:off x="5397334" y="738198"/>
            <a:ext cx="3522250" cy="3253447"/>
          </a:xfrm>
          <a:prstGeom prst="rect">
            <a:avLst/>
          </a:prstGeom>
        </p:spPr>
      </p:pic>
      <p:sp>
        <p:nvSpPr>
          <p:cNvPr id="6" name="TextBox 5">
            <a:extLst>
              <a:ext uri="{FF2B5EF4-FFF2-40B4-BE49-F238E27FC236}">
                <a16:creationId xmlns:a16="http://schemas.microsoft.com/office/drawing/2014/main" id="{E6A8E666-C331-24DC-24EA-6C8C2D8377FF}"/>
              </a:ext>
            </a:extLst>
          </p:cNvPr>
          <p:cNvSpPr txBox="1"/>
          <p:nvPr/>
        </p:nvSpPr>
        <p:spPr>
          <a:xfrm>
            <a:off x="224416" y="945026"/>
            <a:ext cx="3966584" cy="1815882"/>
          </a:xfrm>
          <a:prstGeom prst="rect">
            <a:avLst/>
          </a:prstGeom>
          <a:noFill/>
        </p:spPr>
        <p:txBody>
          <a:bodyPr wrap="square" rtlCol="0">
            <a:spAutoFit/>
          </a:bodyPr>
          <a:lstStyle/>
          <a:p>
            <a:pPr marL="285750" indent="-285750">
              <a:buFontTx/>
              <a:buChar char="-"/>
            </a:pPr>
            <a:r>
              <a:rPr lang="en-US" sz="2800" dirty="0"/>
              <a:t>Transferability was not tested</a:t>
            </a:r>
          </a:p>
          <a:p>
            <a:pPr marL="285750" indent="-285750">
              <a:buFontTx/>
              <a:buChar char="-"/>
            </a:pPr>
            <a:r>
              <a:rPr lang="en-US" sz="2800" dirty="0"/>
              <a:t>Identifying what the model is focusing on</a:t>
            </a:r>
          </a:p>
        </p:txBody>
      </p:sp>
    </p:spTree>
    <p:extLst>
      <p:ext uri="{BB962C8B-B14F-4D97-AF65-F5344CB8AC3E}">
        <p14:creationId xmlns:p14="http://schemas.microsoft.com/office/powerpoint/2010/main" val="2447493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B64300-9B01-FA60-A983-C6BDCFC9FC40}"/>
              </a:ext>
            </a:extLst>
          </p:cNvPr>
          <p:cNvSpPr>
            <a:spLocks noGrp="1"/>
          </p:cNvSpPr>
          <p:nvPr>
            <p:ph type="body" sz="quarter" idx="14"/>
          </p:nvPr>
        </p:nvSpPr>
        <p:spPr/>
        <p:txBody>
          <a:bodyPr/>
          <a:lstStyle/>
          <a:p>
            <a:r>
              <a:rPr lang="en-US" dirty="0"/>
              <a:t>Chest and Stomach</a:t>
            </a:r>
          </a:p>
        </p:txBody>
      </p:sp>
      <p:pic>
        <p:nvPicPr>
          <p:cNvPr id="5" name="Picture 4">
            <a:extLst>
              <a:ext uri="{FF2B5EF4-FFF2-40B4-BE49-F238E27FC236}">
                <a16:creationId xmlns:a16="http://schemas.microsoft.com/office/drawing/2014/main" id="{2E61F3F6-CD37-D4A1-DBA0-6D5E1B85CC38}"/>
              </a:ext>
            </a:extLst>
          </p:cNvPr>
          <p:cNvPicPr>
            <a:picLocks noChangeAspect="1"/>
          </p:cNvPicPr>
          <p:nvPr/>
        </p:nvPicPr>
        <p:blipFill>
          <a:blip r:embed="rId2"/>
          <a:stretch>
            <a:fillRect/>
          </a:stretch>
        </p:blipFill>
        <p:spPr>
          <a:xfrm>
            <a:off x="1479184" y="1136822"/>
            <a:ext cx="5852777" cy="2607755"/>
          </a:xfrm>
          <a:prstGeom prst="rect">
            <a:avLst/>
          </a:prstGeom>
        </p:spPr>
      </p:pic>
    </p:spTree>
    <p:extLst>
      <p:ext uri="{BB962C8B-B14F-4D97-AF65-F5344CB8AC3E}">
        <p14:creationId xmlns:p14="http://schemas.microsoft.com/office/powerpoint/2010/main" val="2787691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872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7DD356-7908-6660-DB07-65AC6DAC6C68}"/>
              </a:ext>
            </a:extLst>
          </p:cNvPr>
          <p:cNvSpPr>
            <a:spLocks noGrp="1"/>
          </p:cNvSpPr>
          <p:nvPr>
            <p:ph type="body" sz="quarter" idx="14"/>
          </p:nvPr>
        </p:nvSpPr>
        <p:spPr/>
        <p:txBody>
          <a:bodyPr/>
          <a:lstStyle/>
          <a:p>
            <a:r>
              <a:rPr lang="en-US" dirty="0"/>
              <a:t>Brain Scans</a:t>
            </a:r>
          </a:p>
        </p:txBody>
      </p:sp>
      <p:pic>
        <p:nvPicPr>
          <p:cNvPr id="2050" name="Picture 2">
            <a:extLst>
              <a:ext uri="{FF2B5EF4-FFF2-40B4-BE49-F238E27FC236}">
                <a16:creationId xmlns:a16="http://schemas.microsoft.com/office/drawing/2014/main" id="{1712278D-AC12-557E-8E4A-20FABFAD4C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496" y="895218"/>
            <a:ext cx="2942560" cy="30484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FB2D944-BE7F-101D-A063-128A4033DA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8788" y="1086360"/>
            <a:ext cx="3977543" cy="29707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743468-D750-6F10-C482-39E5AE57B072}"/>
              </a:ext>
            </a:extLst>
          </p:cNvPr>
          <p:cNvSpPr txBox="1"/>
          <p:nvPr/>
        </p:nvSpPr>
        <p:spPr>
          <a:xfrm>
            <a:off x="4386738" y="3943680"/>
            <a:ext cx="1273996" cy="369332"/>
          </a:xfrm>
          <a:prstGeom prst="rect">
            <a:avLst/>
          </a:prstGeom>
          <a:noFill/>
        </p:spPr>
        <p:txBody>
          <a:bodyPr wrap="square" rtlCol="0">
            <a:spAutoFit/>
          </a:bodyPr>
          <a:lstStyle/>
          <a:p>
            <a:r>
              <a:rPr lang="en-US" dirty="0"/>
              <a:t>Figure B</a:t>
            </a:r>
          </a:p>
        </p:txBody>
      </p:sp>
      <p:sp>
        <p:nvSpPr>
          <p:cNvPr id="5" name="TextBox 4">
            <a:extLst>
              <a:ext uri="{FF2B5EF4-FFF2-40B4-BE49-F238E27FC236}">
                <a16:creationId xmlns:a16="http://schemas.microsoft.com/office/drawing/2014/main" id="{B2336328-8555-3204-62DA-4DA4BF0B974B}"/>
              </a:ext>
            </a:extLst>
          </p:cNvPr>
          <p:cNvSpPr txBox="1"/>
          <p:nvPr/>
        </p:nvSpPr>
        <p:spPr>
          <a:xfrm>
            <a:off x="409195" y="3911414"/>
            <a:ext cx="1273996" cy="369332"/>
          </a:xfrm>
          <a:prstGeom prst="rect">
            <a:avLst/>
          </a:prstGeom>
          <a:noFill/>
        </p:spPr>
        <p:txBody>
          <a:bodyPr wrap="square" rtlCol="0">
            <a:spAutoFit/>
          </a:bodyPr>
          <a:lstStyle/>
          <a:p>
            <a:r>
              <a:rPr lang="en-US" dirty="0"/>
              <a:t>Figure A</a:t>
            </a:r>
          </a:p>
        </p:txBody>
      </p:sp>
      <p:sp>
        <p:nvSpPr>
          <p:cNvPr id="6" name="TextBox 5">
            <a:extLst>
              <a:ext uri="{FF2B5EF4-FFF2-40B4-BE49-F238E27FC236}">
                <a16:creationId xmlns:a16="http://schemas.microsoft.com/office/drawing/2014/main" id="{CE2E1C3F-048B-8213-DE95-5F4C8B6A3375}"/>
              </a:ext>
            </a:extLst>
          </p:cNvPr>
          <p:cNvSpPr txBox="1"/>
          <p:nvPr/>
        </p:nvSpPr>
        <p:spPr>
          <a:xfrm>
            <a:off x="5387997" y="738533"/>
            <a:ext cx="2678334" cy="369332"/>
          </a:xfrm>
          <a:prstGeom prst="rect">
            <a:avLst/>
          </a:prstGeom>
          <a:noFill/>
        </p:spPr>
        <p:txBody>
          <a:bodyPr wrap="square" rtlCol="0">
            <a:spAutoFit/>
          </a:bodyPr>
          <a:lstStyle/>
          <a:p>
            <a:r>
              <a:rPr lang="en-US" dirty="0"/>
              <a:t>Training class only</a:t>
            </a:r>
          </a:p>
        </p:txBody>
      </p:sp>
    </p:spTree>
    <p:extLst>
      <p:ext uri="{BB962C8B-B14F-4D97-AF65-F5344CB8AC3E}">
        <p14:creationId xmlns:p14="http://schemas.microsoft.com/office/powerpoint/2010/main" val="4204939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B6956B-8BE8-CE40-233A-10C630CC0EE8}"/>
              </a:ext>
            </a:extLst>
          </p:cNvPr>
          <p:cNvSpPr>
            <a:spLocks noGrp="1"/>
          </p:cNvSpPr>
          <p:nvPr>
            <p:ph type="body" sz="quarter" idx="14"/>
          </p:nvPr>
        </p:nvSpPr>
        <p:spPr/>
        <p:txBody>
          <a:bodyPr/>
          <a:lstStyle/>
          <a:p>
            <a:r>
              <a:rPr lang="en-US" dirty="0"/>
              <a:t>Brain Scans</a:t>
            </a:r>
          </a:p>
        </p:txBody>
      </p:sp>
      <p:pic>
        <p:nvPicPr>
          <p:cNvPr id="1026" name="Picture 2">
            <a:extLst>
              <a:ext uri="{FF2B5EF4-FFF2-40B4-BE49-F238E27FC236}">
                <a16:creationId xmlns:a16="http://schemas.microsoft.com/office/drawing/2014/main" id="{1C799325-A1B5-5AD7-6239-C8F5F0F5CB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78" y="948477"/>
            <a:ext cx="3167383" cy="32465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8">
            <a:extLst>
              <a:ext uri="{FF2B5EF4-FFF2-40B4-BE49-F238E27FC236}">
                <a16:creationId xmlns:a16="http://schemas.microsoft.com/office/drawing/2014/main" id="{F9A0E852-5925-75AE-93EE-63A132961A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4" b="-1"/>
          <a:stretch/>
        </p:blipFill>
        <p:spPr bwMode="auto">
          <a:xfrm>
            <a:off x="1110681" y="948477"/>
            <a:ext cx="1518640" cy="324654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CD10ED31-4EBA-4D92-5A12-0C4A3AF129ED}"/>
              </a:ext>
            </a:extLst>
          </p:cNvPr>
          <p:cNvCxnSpPr>
            <a:stCxn id="4" idx="3"/>
          </p:cNvCxnSpPr>
          <p:nvPr/>
        </p:nvCxnSpPr>
        <p:spPr>
          <a:xfrm>
            <a:off x="2629321" y="2571749"/>
            <a:ext cx="219369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4679E97-A501-1BE2-8B09-E687B0B10E18}"/>
              </a:ext>
            </a:extLst>
          </p:cNvPr>
          <p:cNvSpPr txBox="1"/>
          <p:nvPr/>
        </p:nvSpPr>
        <p:spPr>
          <a:xfrm>
            <a:off x="346751" y="4096080"/>
            <a:ext cx="1273996" cy="369332"/>
          </a:xfrm>
          <a:prstGeom prst="rect">
            <a:avLst/>
          </a:prstGeom>
          <a:noFill/>
        </p:spPr>
        <p:txBody>
          <a:bodyPr wrap="square" rtlCol="0">
            <a:spAutoFit/>
          </a:bodyPr>
          <a:lstStyle/>
          <a:p>
            <a:r>
              <a:rPr lang="en-US" dirty="0"/>
              <a:t>Figure A</a:t>
            </a:r>
          </a:p>
        </p:txBody>
      </p:sp>
      <p:sp>
        <p:nvSpPr>
          <p:cNvPr id="8" name="TextBox 7">
            <a:extLst>
              <a:ext uri="{FF2B5EF4-FFF2-40B4-BE49-F238E27FC236}">
                <a16:creationId xmlns:a16="http://schemas.microsoft.com/office/drawing/2014/main" id="{74B26C52-F0E2-EA88-A720-31C2F71378EF}"/>
              </a:ext>
            </a:extLst>
          </p:cNvPr>
          <p:cNvSpPr txBox="1"/>
          <p:nvPr/>
        </p:nvSpPr>
        <p:spPr>
          <a:xfrm>
            <a:off x="4504945" y="4096926"/>
            <a:ext cx="1273996" cy="369332"/>
          </a:xfrm>
          <a:prstGeom prst="rect">
            <a:avLst/>
          </a:prstGeom>
          <a:noFill/>
        </p:spPr>
        <p:txBody>
          <a:bodyPr wrap="square" rtlCol="0">
            <a:spAutoFit/>
          </a:bodyPr>
          <a:lstStyle/>
          <a:p>
            <a:r>
              <a:rPr lang="en-US" dirty="0"/>
              <a:t>Figure B</a:t>
            </a:r>
          </a:p>
        </p:txBody>
      </p:sp>
    </p:spTree>
    <p:extLst>
      <p:ext uri="{BB962C8B-B14F-4D97-AF65-F5344CB8AC3E}">
        <p14:creationId xmlns:p14="http://schemas.microsoft.com/office/powerpoint/2010/main" val="1705901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7D2D19-CAD8-FFD0-5F9A-8544869BDE74}"/>
              </a:ext>
            </a:extLst>
          </p:cNvPr>
          <p:cNvSpPr>
            <a:spLocks noGrp="1"/>
          </p:cNvSpPr>
          <p:nvPr>
            <p:ph type="body" sz="quarter" idx="14"/>
          </p:nvPr>
        </p:nvSpPr>
        <p:spPr/>
        <p:txBody>
          <a:bodyPr/>
          <a:lstStyle/>
          <a:p>
            <a:r>
              <a:rPr lang="en-US" dirty="0"/>
              <a:t>Model Results trained on Brain Scans</a:t>
            </a:r>
          </a:p>
        </p:txBody>
      </p:sp>
      <p:pic>
        <p:nvPicPr>
          <p:cNvPr id="6146" name="Picture 2">
            <a:extLst>
              <a:ext uri="{FF2B5EF4-FFF2-40B4-BE49-F238E27FC236}">
                <a16:creationId xmlns:a16="http://schemas.microsoft.com/office/drawing/2014/main" id="{EE1EEE81-2B99-D9FE-0746-E1ACE3ACF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247" y="710639"/>
            <a:ext cx="7044711" cy="3296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072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9220A5-D0F5-CAC9-6013-6A44859CA4CD}"/>
              </a:ext>
            </a:extLst>
          </p:cNvPr>
          <p:cNvSpPr>
            <a:spLocks noGrp="1"/>
          </p:cNvSpPr>
          <p:nvPr>
            <p:ph type="body" sz="quarter" idx="14"/>
          </p:nvPr>
        </p:nvSpPr>
        <p:spPr/>
        <p:txBody>
          <a:bodyPr/>
          <a:lstStyle/>
          <a:p>
            <a:r>
              <a:rPr lang="en-US" dirty="0"/>
              <a:t>Model Results trained on Brain Scans</a:t>
            </a:r>
          </a:p>
          <a:p>
            <a:endParaRPr lang="en-US" dirty="0"/>
          </a:p>
        </p:txBody>
      </p:sp>
      <p:pic>
        <p:nvPicPr>
          <p:cNvPr id="4" name="Picture 4">
            <a:extLst>
              <a:ext uri="{FF2B5EF4-FFF2-40B4-BE49-F238E27FC236}">
                <a16:creationId xmlns:a16="http://schemas.microsoft.com/office/drawing/2014/main" id="{82C65EDA-2FFC-AA92-8B42-43B6E41026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4942" y="822098"/>
            <a:ext cx="6553890" cy="3255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194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E114DC-24B1-7E21-F71C-5282E7ABC6F1}"/>
              </a:ext>
            </a:extLst>
          </p:cNvPr>
          <p:cNvPicPr>
            <a:picLocks noChangeAspect="1"/>
          </p:cNvPicPr>
          <p:nvPr/>
        </p:nvPicPr>
        <p:blipFill>
          <a:blip r:embed="rId2"/>
          <a:stretch>
            <a:fillRect/>
          </a:stretch>
        </p:blipFill>
        <p:spPr>
          <a:xfrm>
            <a:off x="224416" y="832284"/>
            <a:ext cx="6100428" cy="1559814"/>
          </a:xfrm>
          <a:prstGeom prst="rect">
            <a:avLst/>
          </a:prstGeom>
        </p:spPr>
      </p:pic>
      <p:pic>
        <p:nvPicPr>
          <p:cNvPr id="19458" name="Picture 2" descr="mAP (mean Average Precision) for Object Detection | by Jonathan Hui ...">
            <a:extLst>
              <a:ext uri="{FF2B5EF4-FFF2-40B4-BE49-F238E27FC236}">
                <a16:creationId xmlns:a16="http://schemas.microsoft.com/office/drawing/2014/main" id="{F8583143-3F31-2F47-51B3-5117F2D01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591" y="2509791"/>
            <a:ext cx="3837623" cy="1457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1E29026-998F-2D80-08B8-07214A6D564E}"/>
              </a:ext>
            </a:extLst>
          </p:cNvPr>
          <p:cNvSpPr txBox="1"/>
          <p:nvPr/>
        </p:nvSpPr>
        <p:spPr>
          <a:xfrm>
            <a:off x="6134099" y="4084809"/>
            <a:ext cx="2809876" cy="338554"/>
          </a:xfrm>
          <a:prstGeom prst="rect">
            <a:avLst/>
          </a:prstGeom>
          <a:noFill/>
        </p:spPr>
        <p:txBody>
          <a:bodyPr wrap="square" rtlCol="0">
            <a:spAutoFit/>
          </a:bodyPr>
          <a:lstStyle/>
          <a:p>
            <a:r>
              <a:rPr lang="en-US" sz="800" dirty="0"/>
              <a:t>https://</a:t>
            </a:r>
            <a:r>
              <a:rPr lang="en-US" sz="800" dirty="0" err="1"/>
              <a:t>jonathan-hui.medium.com</a:t>
            </a:r>
            <a:r>
              <a:rPr lang="en-US" sz="800" dirty="0"/>
              <a:t>/map-mean-average-precision-for-object-detection-</a:t>
            </a:r>
            <a:r>
              <a:rPr lang="en-US" sz="800" dirty="0" err="1"/>
              <a:t>45c121a31173</a:t>
            </a:r>
            <a:endParaRPr lang="en-US" sz="800" dirty="0"/>
          </a:p>
        </p:txBody>
      </p:sp>
      <p:sp>
        <p:nvSpPr>
          <p:cNvPr id="6" name="Text Placeholder 1">
            <a:extLst>
              <a:ext uri="{FF2B5EF4-FFF2-40B4-BE49-F238E27FC236}">
                <a16:creationId xmlns:a16="http://schemas.microsoft.com/office/drawing/2014/main" id="{CB027F20-0AA1-AD36-6647-5D762ADA9B05}"/>
              </a:ext>
            </a:extLst>
          </p:cNvPr>
          <p:cNvSpPr>
            <a:spLocks noGrp="1"/>
          </p:cNvSpPr>
          <p:nvPr>
            <p:ph type="body" sz="quarter" idx="14"/>
          </p:nvPr>
        </p:nvSpPr>
        <p:spPr>
          <a:xfrm>
            <a:off x="224416" y="202610"/>
            <a:ext cx="8324645" cy="394288"/>
          </a:xfrm>
        </p:spPr>
        <p:txBody>
          <a:bodyPr/>
          <a:lstStyle/>
          <a:p>
            <a:r>
              <a:rPr lang="en-US" dirty="0"/>
              <a:t>Model Results trained on Brain Scans</a:t>
            </a:r>
          </a:p>
        </p:txBody>
      </p:sp>
    </p:spTree>
    <p:extLst>
      <p:ext uri="{BB962C8B-B14F-4D97-AF65-F5344CB8AC3E}">
        <p14:creationId xmlns:p14="http://schemas.microsoft.com/office/powerpoint/2010/main" val="3042598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D5B78D-5FED-55B5-CCA0-FC2D929E8C67}"/>
              </a:ext>
            </a:extLst>
          </p:cNvPr>
          <p:cNvSpPr>
            <a:spLocks noGrp="1"/>
          </p:cNvSpPr>
          <p:nvPr>
            <p:ph type="body" sz="quarter" idx="14"/>
          </p:nvPr>
        </p:nvSpPr>
        <p:spPr/>
        <p:txBody>
          <a:bodyPr/>
          <a:lstStyle/>
          <a:p>
            <a:r>
              <a:rPr lang="en-US" dirty="0"/>
              <a:t>Model Results trained on Brain Scans</a:t>
            </a:r>
          </a:p>
        </p:txBody>
      </p:sp>
      <p:pic>
        <p:nvPicPr>
          <p:cNvPr id="6" name="Picture 5">
            <a:extLst>
              <a:ext uri="{FF2B5EF4-FFF2-40B4-BE49-F238E27FC236}">
                <a16:creationId xmlns:a16="http://schemas.microsoft.com/office/drawing/2014/main" id="{8E1AAC77-BE2E-4D10-2054-888CB79FDFB7}"/>
              </a:ext>
            </a:extLst>
          </p:cNvPr>
          <p:cNvPicPr>
            <a:picLocks noChangeAspect="1"/>
          </p:cNvPicPr>
          <p:nvPr/>
        </p:nvPicPr>
        <p:blipFill rotWithShape="1">
          <a:blip r:embed="rId2"/>
          <a:srcRect l="2197" r="845" b="1237"/>
          <a:stretch/>
        </p:blipFill>
        <p:spPr>
          <a:xfrm>
            <a:off x="34478190" y="15193491"/>
            <a:ext cx="8315113" cy="4869610"/>
          </a:xfrm>
          <a:prstGeom prst="rect">
            <a:avLst/>
          </a:prstGeom>
        </p:spPr>
      </p:pic>
      <p:pic>
        <p:nvPicPr>
          <p:cNvPr id="5122" name="Picture 2">
            <a:extLst>
              <a:ext uri="{FF2B5EF4-FFF2-40B4-BE49-F238E27FC236}">
                <a16:creationId xmlns:a16="http://schemas.microsoft.com/office/drawing/2014/main" id="{3B512EF7-DB9D-EAA4-7A90-E4B0285E0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239" y="774734"/>
            <a:ext cx="4500562" cy="3594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740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618132-2C33-06A5-67FF-C5DC68507122}"/>
              </a:ext>
            </a:extLst>
          </p:cNvPr>
          <p:cNvSpPr>
            <a:spLocks noGrp="1"/>
          </p:cNvSpPr>
          <p:nvPr>
            <p:ph type="body" sz="quarter" idx="14"/>
          </p:nvPr>
        </p:nvSpPr>
        <p:spPr/>
        <p:txBody>
          <a:bodyPr/>
          <a:lstStyle/>
          <a:p>
            <a:r>
              <a:rPr lang="en-US" dirty="0"/>
              <a:t>Brain Scan Evaluation ( Pituitary)</a:t>
            </a:r>
          </a:p>
        </p:txBody>
      </p:sp>
      <p:pic>
        <p:nvPicPr>
          <p:cNvPr id="4098" name="Picture 2">
            <a:extLst>
              <a:ext uri="{FF2B5EF4-FFF2-40B4-BE49-F238E27FC236}">
                <a16:creationId xmlns:a16="http://schemas.microsoft.com/office/drawing/2014/main" id="{F221391F-6090-5BD8-B8D3-2F685ACFF2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15" y="952094"/>
            <a:ext cx="4247148" cy="298204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3103844C-FA29-6169-B516-CF55D1975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1011" y="952094"/>
            <a:ext cx="4271793" cy="29820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37E2D7-1F04-B4BD-0C03-DED6B4185C97}"/>
              </a:ext>
            </a:extLst>
          </p:cNvPr>
          <p:cNvSpPr txBox="1"/>
          <p:nvPr/>
        </p:nvSpPr>
        <p:spPr>
          <a:xfrm>
            <a:off x="120315" y="3822074"/>
            <a:ext cx="1273996" cy="369332"/>
          </a:xfrm>
          <a:prstGeom prst="rect">
            <a:avLst/>
          </a:prstGeom>
          <a:noFill/>
        </p:spPr>
        <p:txBody>
          <a:bodyPr wrap="square" rtlCol="0">
            <a:spAutoFit/>
          </a:bodyPr>
          <a:lstStyle/>
          <a:p>
            <a:r>
              <a:rPr lang="en-US" dirty="0"/>
              <a:t>Figure A</a:t>
            </a:r>
          </a:p>
        </p:txBody>
      </p:sp>
      <p:sp>
        <p:nvSpPr>
          <p:cNvPr id="5" name="TextBox 4">
            <a:extLst>
              <a:ext uri="{FF2B5EF4-FFF2-40B4-BE49-F238E27FC236}">
                <a16:creationId xmlns:a16="http://schemas.microsoft.com/office/drawing/2014/main" id="{C592BB59-1632-3981-3E76-6B3D0A51B2F6}"/>
              </a:ext>
            </a:extLst>
          </p:cNvPr>
          <p:cNvSpPr txBox="1"/>
          <p:nvPr/>
        </p:nvSpPr>
        <p:spPr>
          <a:xfrm>
            <a:off x="4250945" y="3693438"/>
            <a:ext cx="1273996" cy="369332"/>
          </a:xfrm>
          <a:prstGeom prst="rect">
            <a:avLst/>
          </a:prstGeom>
          <a:noFill/>
        </p:spPr>
        <p:txBody>
          <a:bodyPr wrap="square" rtlCol="0">
            <a:spAutoFit/>
          </a:bodyPr>
          <a:lstStyle/>
          <a:p>
            <a:r>
              <a:rPr lang="en-US" dirty="0"/>
              <a:t>Figure B</a:t>
            </a:r>
          </a:p>
        </p:txBody>
      </p:sp>
    </p:spTree>
    <p:extLst>
      <p:ext uri="{BB962C8B-B14F-4D97-AF65-F5344CB8AC3E}">
        <p14:creationId xmlns:p14="http://schemas.microsoft.com/office/powerpoint/2010/main" val="488434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2C64B6-3140-251B-EE62-033271F9903C}"/>
              </a:ext>
            </a:extLst>
          </p:cNvPr>
          <p:cNvSpPr>
            <a:spLocks noGrp="1"/>
          </p:cNvSpPr>
          <p:nvPr>
            <p:ph type="body" sz="quarter" idx="14"/>
          </p:nvPr>
        </p:nvSpPr>
        <p:spPr/>
        <p:txBody>
          <a:bodyPr/>
          <a:lstStyle/>
          <a:p>
            <a:r>
              <a:rPr lang="en-US" dirty="0"/>
              <a:t>Research Objective</a:t>
            </a:r>
          </a:p>
        </p:txBody>
      </p:sp>
      <p:sp>
        <p:nvSpPr>
          <p:cNvPr id="3" name="Text Placeholder 2">
            <a:extLst>
              <a:ext uri="{FF2B5EF4-FFF2-40B4-BE49-F238E27FC236}">
                <a16:creationId xmlns:a16="http://schemas.microsoft.com/office/drawing/2014/main" id="{87B6D96D-44CF-4106-27B9-EB21E34B1113}"/>
              </a:ext>
            </a:extLst>
          </p:cNvPr>
          <p:cNvSpPr>
            <a:spLocks noGrp="1"/>
          </p:cNvSpPr>
          <p:nvPr>
            <p:ph type="body" sz="quarter" idx="17"/>
          </p:nvPr>
        </p:nvSpPr>
        <p:spPr>
          <a:xfrm>
            <a:off x="224416" y="788979"/>
            <a:ext cx="8705828" cy="1828800"/>
          </a:xfrm>
        </p:spPr>
        <p:txBody>
          <a:bodyPr/>
          <a:lstStyle/>
          <a:p>
            <a:r>
              <a:rPr lang="en-US" sz="2800" dirty="0"/>
              <a:t>To develop and evaluate a deep learning model (Inception </a:t>
            </a:r>
            <a:r>
              <a:rPr lang="en-US" sz="2800" dirty="0" err="1"/>
              <a:t>V3</a:t>
            </a:r>
            <a:r>
              <a:rPr lang="en-US" sz="2800" dirty="0"/>
              <a:t>) for accurate classification of medical images, utilizing </a:t>
            </a:r>
            <a:r>
              <a:rPr lang="en-US" sz="2800" dirty="0" err="1"/>
              <a:t>SHAP</a:t>
            </a:r>
            <a:r>
              <a:rPr lang="en-US" sz="2800" dirty="0"/>
              <a:t> analysis for both interpretability and debugging, with the goal of enhancing the model's ability to generalize and transfer knowledge across different types of tumor scans.</a:t>
            </a:r>
          </a:p>
        </p:txBody>
      </p:sp>
    </p:spTree>
    <p:extLst>
      <p:ext uri="{BB962C8B-B14F-4D97-AF65-F5344CB8AC3E}">
        <p14:creationId xmlns:p14="http://schemas.microsoft.com/office/powerpoint/2010/main" val="3695921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3A385F-5B23-2817-EEC9-109A055CD3D4}"/>
              </a:ext>
            </a:extLst>
          </p:cNvPr>
          <p:cNvSpPr>
            <a:spLocks noGrp="1"/>
          </p:cNvSpPr>
          <p:nvPr>
            <p:ph type="body" sz="quarter" idx="14"/>
          </p:nvPr>
        </p:nvSpPr>
        <p:spPr/>
        <p:txBody>
          <a:bodyPr/>
          <a:lstStyle/>
          <a:p>
            <a:r>
              <a:rPr lang="en-US" dirty="0"/>
              <a:t>Lung Scans</a:t>
            </a:r>
          </a:p>
        </p:txBody>
      </p:sp>
      <p:pic>
        <p:nvPicPr>
          <p:cNvPr id="4" name="Picture 24">
            <a:extLst>
              <a:ext uri="{FF2B5EF4-FFF2-40B4-BE49-F238E27FC236}">
                <a16:creationId xmlns:a16="http://schemas.microsoft.com/office/drawing/2014/main" id="{51686923-924D-BBD9-7631-B99EFF5EBD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574" y="948047"/>
            <a:ext cx="8420852" cy="2926129"/>
          </a:xfrm>
          <a:prstGeom prst="rect">
            <a:avLst/>
          </a:prstGeom>
          <a:noFill/>
          <a:ln w="762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62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65D340-8E25-732F-322C-71B3450D7091}"/>
              </a:ext>
            </a:extLst>
          </p:cNvPr>
          <p:cNvSpPr>
            <a:spLocks noGrp="1"/>
          </p:cNvSpPr>
          <p:nvPr>
            <p:ph type="body" sz="quarter" idx="14"/>
          </p:nvPr>
        </p:nvSpPr>
        <p:spPr/>
        <p:txBody>
          <a:bodyPr/>
          <a:lstStyle/>
          <a:p>
            <a:r>
              <a:rPr lang="en-US" dirty="0"/>
              <a:t>Normal lung Scan</a:t>
            </a:r>
          </a:p>
        </p:txBody>
      </p:sp>
      <p:pic>
        <p:nvPicPr>
          <p:cNvPr id="4" name="Picture 3" descr="A close-up of a scan&#10;&#10;Description automatically generated">
            <a:extLst>
              <a:ext uri="{FF2B5EF4-FFF2-40B4-BE49-F238E27FC236}">
                <a16:creationId xmlns:a16="http://schemas.microsoft.com/office/drawing/2014/main" id="{72C9E7C3-D9D0-9A66-A588-CB999B3F1A4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9694" y="1081176"/>
            <a:ext cx="3316657" cy="2314565"/>
          </a:xfrm>
          <a:prstGeom prst="rect">
            <a:avLst/>
          </a:prstGeom>
          <a:noFill/>
          <a:ln>
            <a:noFill/>
          </a:ln>
        </p:spPr>
      </p:pic>
      <p:pic>
        <p:nvPicPr>
          <p:cNvPr id="5" name="Picture 4" descr="A close-up of a scan&#10;&#10;Description automatically generated">
            <a:extLst>
              <a:ext uri="{FF2B5EF4-FFF2-40B4-BE49-F238E27FC236}">
                <a16:creationId xmlns:a16="http://schemas.microsoft.com/office/drawing/2014/main" id="{8EFED28A-6589-18DA-142B-0AAE53A64D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34819" y="1028563"/>
            <a:ext cx="3701411" cy="2515803"/>
          </a:xfrm>
          <a:prstGeom prst="rect">
            <a:avLst/>
          </a:prstGeom>
          <a:noFill/>
          <a:ln>
            <a:noFill/>
          </a:ln>
        </p:spPr>
      </p:pic>
      <p:sp>
        <p:nvSpPr>
          <p:cNvPr id="6" name="TextBox 5">
            <a:extLst>
              <a:ext uri="{FF2B5EF4-FFF2-40B4-BE49-F238E27FC236}">
                <a16:creationId xmlns:a16="http://schemas.microsoft.com/office/drawing/2014/main" id="{A00C9C90-83C4-A2E5-2D3C-95492472342F}"/>
              </a:ext>
            </a:extLst>
          </p:cNvPr>
          <p:cNvSpPr txBox="1"/>
          <p:nvPr/>
        </p:nvSpPr>
        <p:spPr>
          <a:xfrm>
            <a:off x="1080613" y="3692992"/>
            <a:ext cx="8324645" cy="523220"/>
          </a:xfrm>
          <a:prstGeom prst="rect">
            <a:avLst/>
          </a:prstGeom>
          <a:noFill/>
        </p:spPr>
        <p:txBody>
          <a:bodyPr wrap="square" rtlCol="0">
            <a:spAutoFit/>
          </a:bodyPr>
          <a:lstStyle/>
          <a:p>
            <a:r>
              <a:rPr lang="en-US" sz="2800" dirty="0">
                <a:effectLst/>
                <a:latin typeface="Aptos" panose="020B0004020202020204" pitchFamily="34" charset="0"/>
                <a:ea typeface="Aptos" panose="020B0004020202020204" pitchFamily="34" charset="0"/>
                <a:cs typeface="Times New Roman" panose="02020603050405020304" pitchFamily="18" charset="0"/>
              </a:rPr>
              <a:t>Probabilities are .91581779, .05132906 </a:t>
            </a:r>
            <a:endParaRPr lang="en-US" sz="2800" dirty="0"/>
          </a:p>
        </p:txBody>
      </p:sp>
      <p:sp>
        <p:nvSpPr>
          <p:cNvPr id="7" name="TextBox 6">
            <a:extLst>
              <a:ext uri="{FF2B5EF4-FFF2-40B4-BE49-F238E27FC236}">
                <a16:creationId xmlns:a16="http://schemas.microsoft.com/office/drawing/2014/main" id="{3437F789-ADA8-B1DF-F25D-662862D6259A}"/>
              </a:ext>
            </a:extLst>
          </p:cNvPr>
          <p:cNvSpPr txBox="1"/>
          <p:nvPr/>
        </p:nvSpPr>
        <p:spPr>
          <a:xfrm>
            <a:off x="342696" y="3323660"/>
            <a:ext cx="1273996" cy="369332"/>
          </a:xfrm>
          <a:prstGeom prst="rect">
            <a:avLst/>
          </a:prstGeom>
          <a:noFill/>
        </p:spPr>
        <p:txBody>
          <a:bodyPr wrap="square" rtlCol="0">
            <a:spAutoFit/>
          </a:bodyPr>
          <a:lstStyle/>
          <a:p>
            <a:r>
              <a:rPr lang="en-US" dirty="0"/>
              <a:t>Figure A</a:t>
            </a:r>
          </a:p>
        </p:txBody>
      </p:sp>
      <p:sp>
        <p:nvSpPr>
          <p:cNvPr id="8" name="TextBox 7">
            <a:extLst>
              <a:ext uri="{FF2B5EF4-FFF2-40B4-BE49-F238E27FC236}">
                <a16:creationId xmlns:a16="http://schemas.microsoft.com/office/drawing/2014/main" id="{51E808FC-4F20-A89A-1529-960AD9F6736A}"/>
              </a:ext>
            </a:extLst>
          </p:cNvPr>
          <p:cNvSpPr txBox="1"/>
          <p:nvPr/>
        </p:nvSpPr>
        <p:spPr>
          <a:xfrm>
            <a:off x="7330695" y="3323660"/>
            <a:ext cx="1273996" cy="369332"/>
          </a:xfrm>
          <a:prstGeom prst="rect">
            <a:avLst/>
          </a:prstGeom>
          <a:noFill/>
        </p:spPr>
        <p:txBody>
          <a:bodyPr wrap="square" rtlCol="0">
            <a:spAutoFit/>
          </a:bodyPr>
          <a:lstStyle/>
          <a:p>
            <a:r>
              <a:rPr lang="en-US" dirty="0"/>
              <a:t>Figure B</a:t>
            </a:r>
          </a:p>
        </p:txBody>
      </p:sp>
    </p:spTree>
    <p:extLst>
      <p:ext uri="{BB962C8B-B14F-4D97-AF65-F5344CB8AC3E}">
        <p14:creationId xmlns:p14="http://schemas.microsoft.com/office/powerpoint/2010/main" val="989423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231F3F-1F35-3CC1-64D7-984D946011D0}"/>
              </a:ext>
            </a:extLst>
          </p:cNvPr>
          <p:cNvSpPr>
            <a:spLocks noGrp="1"/>
          </p:cNvSpPr>
          <p:nvPr>
            <p:ph type="body" sz="quarter" idx="14"/>
          </p:nvPr>
        </p:nvSpPr>
        <p:spPr/>
        <p:txBody>
          <a:bodyPr/>
          <a:lstStyle/>
          <a:p>
            <a:r>
              <a:rPr lang="en-US" dirty="0"/>
              <a:t>Malignant Case</a:t>
            </a:r>
          </a:p>
        </p:txBody>
      </p:sp>
      <p:pic>
        <p:nvPicPr>
          <p:cNvPr id="4" name="Picture 3" descr="A close-up of a ct scan&#10;&#10;Description automatically generated">
            <a:extLst>
              <a:ext uri="{FF2B5EF4-FFF2-40B4-BE49-F238E27FC236}">
                <a16:creationId xmlns:a16="http://schemas.microsoft.com/office/drawing/2014/main" id="{81AE747A-BA54-FD09-993D-C73353373B3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4583" y="971257"/>
            <a:ext cx="3387740" cy="2290728"/>
          </a:xfrm>
          <a:prstGeom prst="rect">
            <a:avLst/>
          </a:prstGeom>
          <a:noFill/>
          <a:ln>
            <a:noFill/>
          </a:ln>
        </p:spPr>
      </p:pic>
      <p:pic>
        <p:nvPicPr>
          <p:cNvPr id="5" name="Picture 4" descr="A close-up of a radiograph&#10;&#10;Description automatically generated">
            <a:extLst>
              <a:ext uri="{FF2B5EF4-FFF2-40B4-BE49-F238E27FC236}">
                <a16:creationId xmlns:a16="http://schemas.microsoft.com/office/drawing/2014/main" id="{49DACC5C-230C-79A2-53E9-8705CB43E3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79666" y="867427"/>
            <a:ext cx="3727301" cy="2498389"/>
          </a:xfrm>
          <a:prstGeom prst="rect">
            <a:avLst/>
          </a:prstGeom>
          <a:noFill/>
          <a:ln>
            <a:noFill/>
          </a:ln>
        </p:spPr>
      </p:pic>
      <p:sp>
        <p:nvSpPr>
          <p:cNvPr id="6" name="TextBox 5">
            <a:extLst>
              <a:ext uri="{FF2B5EF4-FFF2-40B4-BE49-F238E27FC236}">
                <a16:creationId xmlns:a16="http://schemas.microsoft.com/office/drawing/2014/main" id="{82DA4FB7-E09C-6376-1715-0FB586C552FF}"/>
              </a:ext>
            </a:extLst>
          </p:cNvPr>
          <p:cNvSpPr txBox="1"/>
          <p:nvPr/>
        </p:nvSpPr>
        <p:spPr>
          <a:xfrm>
            <a:off x="1621331" y="3642182"/>
            <a:ext cx="6415431" cy="523220"/>
          </a:xfrm>
          <a:prstGeom prst="rect">
            <a:avLst/>
          </a:prstGeom>
          <a:noFill/>
        </p:spPr>
        <p:txBody>
          <a:bodyPr wrap="square" rtlCol="0">
            <a:spAutoFit/>
          </a:bodyPr>
          <a:lstStyle/>
          <a:p>
            <a:r>
              <a:rPr lang="en-US" sz="2800" dirty="0">
                <a:effectLst/>
                <a:latin typeface="Aptos" panose="020B0004020202020204" pitchFamily="34" charset="0"/>
                <a:ea typeface="Aptos" panose="020B0004020202020204" pitchFamily="34" charset="0"/>
                <a:cs typeface="Times New Roman" panose="02020603050405020304" pitchFamily="18" charset="0"/>
              </a:rPr>
              <a:t>Probabilities are . 8315888 , .14143935  </a:t>
            </a:r>
            <a:endParaRPr lang="en-US" sz="2800" dirty="0"/>
          </a:p>
        </p:txBody>
      </p:sp>
      <p:sp>
        <p:nvSpPr>
          <p:cNvPr id="7" name="TextBox 6">
            <a:extLst>
              <a:ext uri="{FF2B5EF4-FFF2-40B4-BE49-F238E27FC236}">
                <a16:creationId xmlns:a16="http://schemas.microsoft.com/office/drawing/2014/main" id="{BBCF33F0-EF50-53AE-3DB3-6CB3D34244AD}"/>
              </a:ext>
            </a:extLst>
          </p:cNvPr>
          <p:cNvSpPr txBox="1"/>
          <p:nvPr/>
        </p:nvSpPr>
        <p:spPr>
          <a:xfrm>
            <a:off x="607992" y="3486008"/>
            <a:ext cx="1273996" cy="369332"/>
          </a:xfrm>
          <a:prstGeom prst="rect">
            <a:avLst/>
          </a:prstGeom>
          <a:noFill/>
        </p:spPr>
        <p:txBody>
          <a:bodyPr wrap="square" rtlCol="0">
            <a:spAutoFit/>
          </a:bodyPr>
          <a:lstStyle/>
          <a:p>
            <a:r>
              <a:rPr lang="en-US" dirty="0"/>
              <a:t>Figure A</a:t>
            </a:r>
          </a:p>
        </p:txBody>
      </p:sp>
      <p:sp>
        <p:nvSpPr>
          <p:cNvPr id="8" name="TextBox 7">
            <a:extLst>
              <a:ext uri="{FF2B5EF4-FFF2-40B4-BE49-F238E27FC236}">
                <a16:creationId xmlns:a16="http://schemas.microsoft.com/office/drawing/2014/main" id="{CBE45417-8093-ABDB-7C9F-C39D35B5E61F}"/>
              </a:ext>
            </a:extLst>
          </p:cNvPr>
          <p:cNvSpPr txBox="1"/>
          <p:nvPr/>
        </p:nvSpPr>
        <p:spPr>
          <a:xfrm>
            <a:off x="7841083" y="3486008"/>
            <a:ext cx="1273996" cy="369332"/>
          </a:xfrm>
          <a:prstGeom prst="rect">
            <a:avLst/>
          </a:prstGeom>
          <a:noFill/>
        </p:spPr>
        <p:txBody>
          <a:bodyPr wrap="square" rtlCol="0">
            <a:spAutoFit/>
          </a:bodyPr>
          <a:lstStyle/>
          <a:p>
            <a:r>
              <a:rPr lang="en-US" dirty="0"/>
              <a:t>Figure B</a:t>
            </a:r>
          </a:p>
        </p:txBody>
      </p:sp>
    </p:spTree>
    <p:extLst>
      <p:ext uri="{BB962C8B-B14F-4D97-AF65-F5344CB8AC3E}">
        <p14:creationId xmlns:p14="http://schemas.microsoft.com/office/powerpoint/2010/main" val="1294739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C70F2C-B747-5760-C0DE-6F5B937CABC5}"/>
              </a:ext>
            </a:extLst>
          </p:cNvPr>
          <p:cNvSpPr>
            <a:spLocks noGrp="1"/>
          </p:cNvSpPr>
          <p:nvPr>
            <p:ph type="body" sz="quarter" idx="14"/>
          </p:nvPr>
        </p:nvSpPr>
        <p:spPr/>
        <p:txBody>
          <a:bodyPr/>
          <a:lstStyle/>
          <a:p>
            <a:r>
              <a:rPr lang="en-US" dirty="0"/>
              <a:t>Lung Cancer Results</a:t>
            </a:r>
          </a:p>
        </p:txBody>
      </p:sp>
      <p:pic>
        <p:nvPicPr>
          <p:cNvPr id="4" name="Picture 3">
            <a:extLst>
              <a:ext uri="{FF2B5EF4-FFF2-40B4-BE49-F238E27FC236}">
                <a16:creationId xmlns:a16="http://schemas.microsoft.com/office/drawing/2014/main" id="{1466567C-B8F5-7A69-0B89-A3E23658C8E3}"/>
              </a:ext>
            </a:extLst>
          </p:cNvPr>
          <p:cNvPicPr>
            <a:picLocks noChangeAspect="1"/>
          </p:cNvPicPr>
          <p:nvPr/>
        </p:nvPicPr>
        <p:blipFill rotWithShape="1">
          <a:blip r:embed="rId2"/>
          <a:srcRect l="2197" r="845" b="1237"/>
          <a:stretch/>
        </p:blipFill>
        <p:spPr>
          <a:xfrm>
            <a:off x="1486022" y="674311"/>
            <a:ext cx="5955114" cy="3487516"/>
          </a:xfrm>
          <a:prstGeom prst="rect">
            <a:avLst/>
          </a:prstGeom>
        </p:spPr>
      </p:pic>
    </p:spTree>
    <p:extLst>
      <p:ext uri="{BB962C8B-B14F-4D97-AF65-F5344CB8AC3E}">
        <p14:creationId xmlns:p14="http://schemas.microsoft.com/office/powerpoint/2010/main" val="2128781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E6EFA4-2563-1515-088E-DA9204B9771E}"/>
              </a:ext>
            </a:extLst>
          </p:cNvPr>
          <p:cNvSpPr>
            <a:spLocks noGrp="1"/>
          </p:cNvSpPr>
          <p:nvPr>
            <p:ph type="body" sz="quarter" idx="14"/>
          </p:nvPr>
        </p:nvSpPr>
        <p:spPr/>
        <p:txBody>
          <a:bodyPr/>
          <a:lstStyle/>
          <a:p>
            <a:r>
              <a:rPr lang="en-US" dirty="0"/>
              <a:t>Conclusion</a:t>
            </a:r>
          </a:p>
        </p:txBody>
      </p:sp>
      <p:sp>
        <p:nvSpPr>
          <p:cNvPr id="3" name="Text Placeholder 2">
            <a:extLst>
              <a:ext uri="{FF2B5EF4-FFF2-40B4-BE49-F238E27FC236}">
                <a16:creationId xmlns:a16="http://schemas.microsoft.com/office/drawing/2014/main" id="{2527DD0F-C141-E5D8-8E6C-DB70E9F1E732}"/>
              </a:ext>
            </a:extLst>
          </p:cNvPr>
          <p:cNvSpPr>
            <a:spLocks noGrp="1"/>
          </p:cNvSpPr>
          <p:nvPr>
            <p:ph type="body" sz="quarter" idx="17"/>
          </p:nvPr>
        </p:nvSpPr>
        <p:spPr>
          <a:xfrm>
            <a:off x="224416" y="788979"/>
            <a:ext cx="7016893" cy="1828800"/>
          </a:xfrm>
        </p:spPr>
        <p:txBody>
          <a:bodyPr/>
          <a:lstStyle/>
          <a:p>
            <a:r>
              <a:rPr lang="en-US" sz="2800" dirty="0"/>
              <a:t>The model can detect differences in tumor scans, but it struggles with accurately transferring this knowledge to other types of scans, indicating a limitation in its generalizability.</a:t>
            </a:r>
          </a:p>
        </p:txBody>
      </p:sp>
    </p:spTree>
    <p:extLst>
      <p:ext uri="{BB962C8B-B14F-4D97-AF65-F5344CB8AC3E}">
        <p14:creationId xmlns:p14="http://schemas.microsoft.com/office/powerpoint/2010/main" val="4060100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8EB71A-E960-175D-312E-1846FD031F05}"/>
              </a:ext>
            </a:extLst>
          </p:cNvPr>
          <p:cNvSpPr>
            <a:spLocks noGrp="1"/>
          </p:cNvSpPr>
          <p:nvPr>
            <p:ph type="body" sz="quarter" idx="14"/>
          </p:nvPr>
        </p:nvSpPr>
        <p:spPr/>
        <p:txBody>
          <a:bodyPr/>
          <a:lstStyle/>
          <a:p>
            <a:r>
              <a:rPr lang="en-US" dirty="0"/>
              <a:t>Future Work</a:t>
            </a:r>
          </a:p>
        </p:txBody>
      </p:sp>
      <p:sp>
        <p:nvSpPr>
          <p:cNvPr id="3" name="Text Placeholder 2">
            <a:extLst>
              <a:ext uri="{FF2B5EF4-FFF2-40B4-BE49-F238E27FC236}">
                <a16:creationId xmlns:a16="http://schemas.microsoft.com/office/drawing/2014/main" id="{3715567E-98BA-EE30-B8EC-9C678428F4AC}"/>
              </a:ext>
            </a:extLst>
          </p:cNvPr>
          <p:cNvSpPr>
            <a:spLocks noGrp="1"/>
          </p:cNvSpPr>
          <p:nvPr>
            <p:ph type="body" sz="quarter" idx="17"/>
          </p:nvPr>
        </p:nvSpPr>
        <p:spPr>
          <a:xfrm>
            <a:off x="224416" y="658370"/>
            <a:ext cx="6668162" cy="1828800"/>
          </a:xfrm>
        </p:spPr>
        <p:txBody>
          <a:bodyPr/>
          <a:lstStyle/>
          <a:p>
            <a:r>
              <a:rPr lang="en-US" sz="2800" dirty="0"/>
              <a:t>Expand the dataset to include other types of cancer, train the model , and see if the generalization improves</a:t>
            </a:r>
          </a:p>
          <a:p>
            <a:r>
              <a:rPr lang="en-US" sz="2800" dirty="0"/>
              <a:t>Expand the dataset to include stages of cancer and have the model predict type of tumor and stage of cancer.</a:t>
            </a:r>
          </a:p>
          <a:p>
            <a:endParaRPr lang="en-US" sz="2800" dirty="0"/>
          </a:p>
          <a:p>
            <a:endParaRPr lang="en-US" sz="2800" dirty="0"/>
          </a:p>
        </p:txBody>
      </p:sp>
    </p:spTree>
    <p:extLst>
      <p:ext uri="{BB962C8B-B14F-4D97-AF65-F5344CB8AC3E}">
        <p14:creationId xmlns:p14="http://schemas.microsoft.com/office/powerpoint/2010/main" val="24215350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8EB71A-E960-175D-312E-1846FD031F05}"/>
              </a:ext>
            </a:extLst>
          </p:cNvPr>
          <p:cNvSpPr>
            <a:spLocks noGrp="1"/>
          </p:cNvSpPr>
          <p:nvPr>
            <p:ph type="body" sz="quarter" idx="14"/>
          </p:nvPr>
        </p:nvSpPr>
        <p:spPr/>
        <p:txBody>
          <a:bodyPr/>
          <a:lstStyle/>
          <a:p>
            <a:r>
              <a:rPr lang="en-US" dirty="0"/>
              <a:t>Future Work</a:t>
            </a:r>
          </a:p>
        </p:txBody>
      </p:sp>
      <p:sp>
        <p:nvSpPr>
          <p:cNvPr id="3" name="Text Placeholder 2">
            <a:extLst>
              <a:ext uri="{FF2B5EF4-FFF2-40B4-BE49-F238E27FC236}">
                <a16:creationId xmlns:a16="http://schemas.microsoft.com/office/drawing/2014/main" id="{3715567E-98BA-EE30-B8EC-9C678428F4AC}"/>
              </a:ext>
            </a:extLst>
          </p:cNvPr>
          <p:cNvSpPr>
            <a:spLocks noGrp="1"/>
          </p:cNvSpPr>
          <p:nvPr>
            <p:ph type="body" sz="quarter" idx="17"/>
          </p:nvPr>
        </p:nvSpPr>
        <p:spPr>
          <a:xfrm>
            <a:off x="330414" y="742950"/>
            <a:ext cx="6829527" cy="1828800"/>
          </a:xfrm>
        </p:spPr>
        <p:txBody>
          <a:bodyPr/>
          <a:lstStyle/>
          <a:p>
            <a:r>
              <a:rPr lang="en-US" sz="2800" dirty="0"/>
              <a:t> Use a faster GPU and increase the complexity of my model</a:t>
            </a:r>
          </a:p>
          <a:p>
            <a:r>
              <a:rPr lang="en-US" sz="2800" dirty="0"/>
              <a:t>Work with other forms of explainable ai (</a:t>
            </a:r>
            <a:r>
              <a:rPr lang="en-US" sz="2800" dirty="0" err="1"/>
              <a:t>XAI</a:t>
            </a:r>
            <a:r>
              <a:rPr lang="en-US" sz="2800" dirty="0"/>
              <a:t>) to see if different conclusions can be made</a:t>
            </a:r>
          </a:p>
          <a:p>
            <a:pPr marL="685800" indent="-685800">
              <a:buFontTx/>
              <a:buChar char="-"/>
            </a:pPr>
            <a:endParaRPr lang="en-US" sz="2800" dirty="0"/>
          </a:p>
          <a:p>
            <a:endParaRPr lang="en-US" sz="2800" dirty="0"/>
          </a:p>
        </p:txBody>
      </p:sp>
    </p:spTree>
    <p:extLst>
      <p:ext uri="{BB962C8B-B14F-4D97-AF65-F5344CB8AC3E}">
        <p14:creationId xmlns:p14="http://schemas.microsoft.com/office/powerpoint/2010/main" val="1980922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978750-3F03-6CF0-CF73-8F0E42F22794}"/>
              </a:ext>
            </a:extLst>
          </p:cNvPr>
          <p:cNvSpPr>
            <a:spLocks noGrp="1"/>
          </p:cNvSpPr>
          <p:nvPr>
            <p:ph type="body" sz="quarter" idx="14"/>
          </p:nvPr>
        </p:nvSpPr>
        <p:spPr/>
        <p:txBody>
          <a:bodyPr/>
          <a:lstStyle/>
          <a:p>
            <a:r>
              <a:rPr lang="en-US" dirty="0"/>
              <a:t>Contributions</a:t>
            </a:r>
          </a:p>
        </p:txBody>
      </p:sp>
      <p:sp>
        <p:nvSpPr>
          <p:cNvPr id="3" name="Text Placeholder 2">
            <a:extLst>
              <a:ext uri="{FF2B5EF4-FFF2-40B4-BE49-F238E27FC236}">
                <a16:creationId xmlns:a16="http://schemas.microsoft.com/office/drawing/2014/main" id="{D70C09AE-39C9-9FB8-974A-8C40FC1D6329}"/>
              </a:ext>
            </a:extLst>
          </p:cNvPr>
          <p:cNvSpPr>
            <a:spLocks noGrp="1"/>
          </p:cNvSpPr>
          <p:nvPr>
            <p:ph type="body" sz="quarter" idx="17"/>
          </p:nvPr>
        </p:nvSpPr>
        <p:spPr>
          <a:xfrm>
            <a:off x="224416" y="788979"/>
            <a:ext cx="7597930" cy="1828800"/>
          </a:xfrm>
        </p:spPr>
        <p:txBody>
          <a:bodyPr/>
          <a:lstStyle/>
          <a:p>
            <a:r>
              <a:rPr lang="en-US" sz="2800" dirty="0"/>
              <a:t>Special thank you to my peers, teaching assistants of CSCI 4960, and Neha </a:t>
            </a:r>
            <a:r>
              <a:rPr lang="en-US" sz="2800" dirty="0" err="1"/>
              <a:t>Keshan</a:t>
            </a:r>
            <a:r>
              <a:rPr lang="en-US" sz="2800" dirty="0"/>
              <a:t>!</a:t>
            </a:r>
          </a:p>
        </p:txBody>
      </p:sp>
    </p:spTree>
    <p:extLst>
      <p:ext uri="{BB962C8B-B14F-4D97-AF65-F5344CB8AC3E}">
        <p14:creationId xmlns:p14="http://schemas.microsoft.com/office/powerpoint/2010/main" val="1033044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066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853503-1E2E-AF52-DC95-AEA72F17AB95}"/>
              </a:ext>
            </a:extLst>
          </p:cNvPr>
          <p:cNvSpPr>
            <a:spLocks noGrp="1"/>
          </p:cNvSpPr>
          <p:nvPr>
            <p:ph type="body" sz="quarter" idx="14"/>
          </p:nvPr>
        </p:nvSpPr>
        <p:spPr/>
        <p:txBody>
          <a:bodyPr/>
          <a:lstStyle/>
          <a:p>
            <a:r>
              <a:rPr lang="en-US" dirty="0"/>
              <a:t>Research Contribution</a:t>
            </a:r>
          </a:p>
        </p:txBody>
      </p:sp>
      <p:sp>
        <p:nvSpPr>
          <p:cNvPr id="3" name="Text Placeholder 2">
            <a:extLst>
              <a:ext uri="{FF2B5EF4-FFF2-40B4-BE49-F238E27FC236}">
                <a16:creationId xmlns:a16="http://schemas.microsoft.com/office/drawing/2014/main" id="{B3171488-BA64-5F0A-3AD8-6876C9AF7ED4}"/>
              </a:ext>
            </a:extLst>
          </p:cNvPr>
          <p:cNvSpPr>
            <a:spLocks noGrp="1"/>
          </p:cNvSpPr>
          <p:nvPr>
            <p:ph type="body" sz="quarter" idx="17"/>
          </p:nvPr>
        </p:nvSpPr>
        <p:spPr>
          <a:xfrm>
            <a:off x="224416" y="788979"/>
            <a:ext cx="7132825" cy="1828800"/>
          </a:xfrm>
        </p:spPr>
        <p:txBody>
          <a:bodyPr/>
          <a:lstStyle/>
          <a:p>
            <a:r>
              <a:rPr lang="en-US" sz="2800" dirty="0" err="1"/>
              <a:t>SHAP</a:t>
            </a:r>
            <a:r>
              <a:rPr lang="en-US" sz="2800" dirty="0"/>
              <a:t> transferability</a:t>
            </a:r>
          </a:p>
          <a:p>
            <a:r>
              <a:rPr lang="en-US" sz="2800" dirty="0"/>
              <a:t>Cross domain generalization</a:t>
            </a:r>
          </a:p>
          <a:p>
            <a:r>
              <a:rPr lang="en-US" sz="2800" dirty="0"/>
              <a:t>Enhancing medical AI reliability and interpretability </a:t>
            </a:r>
          </a:p>
          <a:p>
            <a:endParaRPr lang="en-US" sz="2800" dirty="0"/>
          </a:p>
        </p:txBody>
      </p:sp>
    </p:spTree>
    <p:extLst>
      <p:ext uri="{BB962C8B-B14F-4D97-AF65-F5344CB8AC3E}">
        <p14:creationId xmlns:p14="http://schemas.microsoft.com/office/powerpoint/2010/main" val="2622862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03D199-5375-2649-D7DC-9510ECD88307}"/>
              </a:ext>
            </a:extLst>
          </p:cNvPr>
          <p:cNvSpPr>
            <a:spLocks noGrp="1"/>
          </p:cNvSpPr>
          <p:nvPr>
            <p:ph type="body" sz="quarter" idx="14"/>
          </p:nvPr>
        </p:nvSpPr>
        <p:spPr/>
        <p:txBody>
          <a:bodyPr/>
          <a:lstStyle/>
          <a:p>
            <a:r>
              <a:rPr lang="en-US" dirty="0"/>
              <a:t>Importance</a:t>
            </a:r>
          </a:p>
        </p:txBody>
      </p:sp>
      <p:sp>
        <p:nvSpPr>
          <p:cNvPr id="3" name="Text Placeholder 2">
            <a:extLst>
              <a:ext uri="{FF2B5EF4-FFF2-40B4-BE49-F238E27FC236}">
                <a16:creationId xmlns:a16="http://schemas.microsoft.com/office/drawing/2014/main" id="{99CF6B82-7C64-EAED-3F21-8CF0FD589922}"/>
              </a:ext>
            </a:extLst>
          </p:cNvPr>
          <p:cNvSpPr>
            <a:spLocks noGrp="1"/>
          </p:cNvSpPr>
          <p:nvPr>
            <p:ph type="body" sz="quarter" idx="17"/>
          </p:nvPr>
        </p:nvSpPr>
        <p:spPr>
          <a:xfrm>
            <a:off x="224415" y="788979"/>
            <a:ext cx="6508893" cy="1828800"/>
          </a:xfrm>
        </p:spPr>
        <p:txBody>
          <a:bodyPr/>
          <a:lstStyle/>
          <a:p>
            <a:r>
              <a:rPr lang="en-US" dirty="0"/>
              <a:t>Impact on healthcare</a:t>
            </a:r>
          </a:p>
          <a:p>
            <a:pPr lvl="2"/>
            <a:r>
              <a:rPr lang="en-US" dirty="0"/>
              <a:t>Increased transparency from debugging = better models = better accuracy = better patient outcomes</a:t>
            </a:r>
          </a:p>
        </p:txBody>
      </p:sp>
    </p:spTree>
    <p:extLst>
      <p:ext uri="{BB962C8B-B14F-4D97-AF65-F5344CB8AC3E}">
        <p14:creationId xmlns:p14="http://schemas.microsoft.com/office/powerpoint/2010/main" val="3051452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53B3EC-C42E-7684-BFD7-C8C76E842962}"/>
              </a:ext>
            </a:extLst>
          </p:cNvPr>
          <p:cNvSpPr>
            <a:spLocks noGrp="1"/>
          </p:cNvSpPr>
          <p:nvPr>
            <p:ph type="body" sz="quarter" idx="14"/>
          </p:nvPr>
        </p:nvSpPr>
        <p:spPr/>
        <p:txBody>
          <a:bodyPr/>
          <a:lstStyle/>
          <a:p>
            <a:r>
              <a:rPr lang="en-US" dirty="0"/>
              <a:t>Terminology</a:t>
            </a:r>
          </a:p>
        </p:txBody>
      </p:sp>
      <p:sp>
        <p:nvSpPr>
          <p:cNvPr id="3" name="Text Placeholder 2">
            <a:extLst>
              <a:ext uri="{FF2B5EF4-FFF2-40B4-BE49-F238E27FC236}">
                <a16:creationId xmlns:a16="http://schemas.microsoft.com/office/drawing/2014/main" id="{DFE8A63E-DF50-D530-1D49-2F59F56140C0}"/>
              </a:ext>
            </a:extLst>
          </p:cNvPr>
          <p:cNvSpPr>
            <a:spLocks noGrp="1"/>
          </p:cNvSpPr>
          <p:nvPr>
            <p:ph type="body" sz="quarter" idx="17"/>
          </p:nvPr>
        </p:nvSpPr>
        <p:spPr>
          <a:xfrm>
            <a:off x="224416" y="788979"/>
            <a:ext cx="8919583" cy="1828800"/>
          </a:xfrm>
        </p:spPr>
        <p:txBody>
          <a:bodyPr/>
          <a:lstStyle/>
          <a:p>
            <a:r>
              <a:rPr lang="en-US" sz="2800" dirty="0"/>
              <a:t>Deep Convolutional Neural Network</a:t>
            </a:r>
          </a:p>
          <a:p>
            <a:r>
              <a:rPr lang="en-US" sz="2800" dirty="0" err="1"/>
              <a:t>Inceptionv3</a:t>
            </a:r>
            <a:endParaRPr lang="en-US" sz="2800" dirty="0"/>
          </a:p>
          <a:p>
            <a:r>
              <a:rPr lang="en-US" sz="2800" dirty="0" err="1"/>
              <a:t>SHapley</a:t>
            </a:r>
            <a:r>
              <a:rPr lang="en-US" sz="2800" dirty="0"/>
              <a:t> Additive </a:t>
            </a:r>
            <a:r>
              <a:rPr lang="en-US" sz="2800" dirty="0" err="1"/>
              <a:t>exPlanations</a:t>
            </a:r>
            <a:endParaRPr lang="en-US" sz="2800" dirty="0"/>
          </a:p>
          <a:p>
            <a:r>
              <a:rPr lang="en-US" sz="2800" dirty="0"/>
              <a:t>Metrics for Evaluation</a:t>
            </a:r>
          </a:p>
          <a:p>
            <a:pPr lvl="1"/>
            <a:endParaRPr lang="en-US" dirty="0"/>
          </a:p>
          <a:p>
            <a:pPr lvl="1"/>
            <a:endParaRPr lang="en-US" dirty="0"/>
          </a:p>
          <a:p>
            <a:endParaRPr lang="en-US" sz="2800" dirty="0"/>
          </a:p>
          <a:p>
            <a:endParaRPr lang="en-US" sz="2800" dirty="0"/>
          </a:p>
        </p:txBody>
      </p:sp>
    </p:spTree>
    <p:extLst>
      <p:ext uri="{BB962C8B-B14F-4D97-AF65-F5344CB8AC3E}">
        <p14:creationId xmlns:p14="http://schemas.microsoft.com/office/powerpoint/2010/main" val="3180244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3ABC33-6E1C-76FB-45BC-E405EEF62E6F}"/>
              </a:ext>
            </a:extLst>
          </p:cNvPr>
          <p:cNvSpPr>
            <a:spLocks noGrp="1"/>
          </p:cNvSpPr>
          <p:nvPr>
            <p:ph type="body" sz="quarter" idx="14"/>
          </p:nvPr>
        </p:nvSpPr>
        <p:spPr/>
        <p:txBody>
          <a:bodyPr/>
          <a:lstStyle/>
          <a:p>
            <a:r>
              <a:rPr lang="en-US" dirty="0"/>
              <a:t>(Deep) Convolutional Neural Network</a:t>
            </a:r>
          </a:p>
        </p:txBody>
      </p:sp>
      <p:pic>
        <p:nvPicPr>
          <p:cNvPr id="11266" name="Picture 2" descr="Deep convolutional neural network architecture | Download Scientific ...">
            <a:extLst>
              <a:ext uri="{FF2B5EF4-FFF2-40B4-BE49-F238E27FC236}">
                <a16:creationId xmlns:a16="http://schemas.microsoft.com/office/drawing/2014/main" id="{3C3FACBA-887C-7FBE-8E45-EB574CC2D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714" y="699551"/>
            <a:ext cx="6378314" cy="28214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3D4290-CC3C-D612-3408-0D2775494342}"/>
              </a:ext>
            </a:extLst>
          </p:cNvPr>
          <p:cNvSpPr txBox="1"/>
          <p:nvPr/>
        </p:nvSpPr>
        <p:spPr>
          <a:xfrm>
            <a:off x="7341028" y="3254338"/>
            <a:ext cx="1802972" cy="1323439"/>
          </a:xfrm>
          <a:prstGeom prst="rect">
            <a:avLst/>
          </a:prstGeom>
          <a:noFill/>
        </p:spPr>
        <p:txBody>
          <a:bodyPr wrap="square" rtlCol="0">
            <a:spAutoFit/>
          </a:bodyPr>
          <a:lstStyle/>
          <a:p>
            <a:r>
              <a:rPr lang="en-US" sz="800" dirty="0"/>
              <a:t>Artificial intelligence methods for analysis of electrocardiogram signals for cardiac abnormalities: state-of-the-art and future challenges - Scientific Figure on ResearchGate. Available from: https://</a:t>
            </a:r>
            <a:r>
              <a:rPr lang="en-US" sz="800" dirty="0" err="1"/>
              <a:t>www.researchgate.net</a:t>
            </a:r>
            <a:r>
              <a:rPr lang="en-US" sz="800" dirty="0"/>
              <a:t>/figure/Deep-convolutional-neural-network-</a:t>
            </a:r>
            <a:r>
              <a:rPr lang="en-US" sz="800" dirty="0" err="1"/>
              <a:t>architecture_fig13_351080345</a:t>
            </a:r>
            <a:r>
              <a:rPr lang="en-US" sz="800" dirty="0"/>
              <a:t> </a:t>
            </a:r>
          </a:p>
        </p:txBody>
      </p:sp>
      <p:sp>
        <p:nvSpPr>
          <p:cNvPr id="3" name="TextBox 2">
            <a:extLst>
              <a:ext uri="{FF2B5EF4-FFF2-40B4-BE49-F238E27FC236}">
                <a16:creationId xmlns:a16="http://schemas.microsoft.com/office/drawing/2014/main" id="{D2406F85-A26B-0507-8BFD-E7AFD24630C9}"/>
              </a:ext>
            </a:extLst>
          </p:cNvPr>
          <p:cNvSpPr txBox="1"/>
          <p:nvPr/>
        </p:nvSpPr>
        <p:spPr>
          <a:xfrm>
            <a:off x="72015" y="3623670"/>
            <a:ext cx="7514118" cy="954107"/>
          </a:xfrm>
          <a:prstGeom prst="rect">
            <a:avLst/>
          </a:prstGeom>
          <a:noFill/>
        </p:spPr>
        <p:txBody>
          <a:bodyPr wrap="square" rtlCol="0">
            <a:spAutoFit/>
          </a:bodyPr>
          <a:lstStyle/>
          <a:p>
            <a:r>
              <a:rPr lang="en-US" sz="2800" dirty="0"/>
              <a:t>- “Deep” refers to more layers (not pictured)</a:t>
            </a:r>
          </a:p>
          <a:p>
            <a:r>
              <a:rPr lang="en-US" sz="2800" dirty="0"/>
              <a:t>- Depth for more complex tasks</a:t>
            </a:r>
          </a:p>
        </p:txBody>
      </p:sp>
    </p:spTree>
    <p:extLst>
      <p:ext uri="{BB962C8B-B14F-4D97-AF65-F5344CB8AC3E}">
        <p14:creationId xmlns:p14="http://schemas.microsoft.com/office/powerpoint/2010/main" val="1370643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3ABC33-6E1C-76FB-45BC-E405EEF62E6F}"/>
              </a:ext>
            </a:extLst>
          </p:cNvPr>
          <p:cNvSpPr>
            <a:spLocks noGrp="1"/>
          </p:cNvSpPr>
          <p:nvPr>
            <p:ph type="body" sz="quarter" idx="14"/>
          </p:nvPr>
        </p:nvSpPr>
        <p:spPr/>
        <p:txBody>
          <a:bodyPr/>
          <a:lstStyle/>
          <a:p>
            <a:r>
              <a:rPr lang="en-US" dirty="0"/>
              <a:t>Deep Convolutional Neural Network – </a:t>
            </a:r>
            <a:r>
              <a:rPr lang="en-US" dirty="0" err="1"/>
              <a:t>Inceptionv3</a:t>
            </a:r>
            <a:endParaRPr lang="en-US" dirty="0"/>
          </a:p>
        </p:txBody>
      </p:sp>
      <p:pic>
        <p:nvPicPr>
          <p:cNvPr id="11266" name="Picture 2" descr="Deep convolutional neural network architecture | Download Scientific ...">
            <a:extLst>
              <a:ext uri="{FF2B5EF4-FFF2-40B4-BE49-F238E27FC236}">
                <a16:creationId xmlns:a16="http://schemas.microsoft.com/office/drawing/2014/main" id="{3C3FACBA-887C-7FBE-8E45-EB574CC2D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708" y="1322016"/>
            <a:ext cx="3360910" cy="14867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3D4290-CC3C-D612-3408-0D2775494342}"/>
              </a:ext>
            </a:extLst>
          </p:cNvPr>
          <p:cNvSpPr txBox="1"/>
          <p:nvPr/>
        </p:nvSpPr>
        <p:spPr>
          <a:xfrm>
            <a:off x="4921692" y="3601794"/>
            <a:ext cx="4202941" cy="954107"/>
          </a:xfrm>
          <a:prstGeom prst="rect">
            <a:avLst/>
          </a:prstGeom>
          <a:noFill/>
        </p:spPr>
        <p:txBody>
          <a:bodyPr wrap="square" rtlCol="0">
            <a:spAutoFit/>
          </a:bodyPr>
          <a:lstStyle/>
          <a:p>
            <a:r>
              <a:rPr lang="en-US" sz="700" dirty="0"/>
              <a:t>Artificial intelligence methods for analysis of electrocardiogram signals for cardiac abnormalities: state-of-the-art and future challenges - Scientific Figure on ResearchGate. Available from: https://</a:t>
            </a:r>
            <a:r>
              <a:rPr lang="en-US" sz="700" dirty="0" err="1"/>
              <a:t>www.researchgate.net</a:t>
            </a:r>
            <a:r>
              <a:rPr lang="en-US" sz="700" dirty="0"/>
              <a:t>/figure/Deep-convolutional-neural-network-</a:t>
            </a:r>
            <a:r>
              <a:rPr lang="en-US" sz="700" dirty="0" err="1"/>
              <a:t>architecture_fig13_351080345</a:t>
            </a:r>
            <a:r>
              <a:rPr lang="en-US" sz="700" dirty="0"/>
              <a:t> </a:t>
            </a:r>
          </a:p>
          <a:p>
            <a:endParaRPr lang="en-US" sz="700" dirty="0"/>
          </a:p>
          <a:p>
            <a:r>
              <a:rPr lang="en-US" sz="700" dirty="0"/>
              <a:t>Feature Detection for Digital Images Using Machine Learning Algorithms and Image Processing - Scientific Figure on ResearchGate. Available from: https://</a:t>
            </a:r>
            <a:r>
              <a:rPr lang="en-US" sz="700" dirty="0" err="1"/>
              <a:t>www.researchgate.net</a:t>
            </a:r>
            <a:r>
              <a:rPr lang="en-US" sz="700" dirty="0"/>
              <a:t>/figure/Architecture-for-Inceptionv3-ConvNets-model-In-the-inception-modules-convolutional_fig5_327027035 </a:t>
            </a:r>
          </a:p>
        </p:txBody>
      </p:sp>
      <p:pic>
        <p:nvPicPr>
          <p:cNvPr id="11268" name="Picture 4" descr="Architecture for Inceptionv3 ConvNets model. In the inception modules, convolutional layers with different filter sizes are computed in parallel and the results are concatenated before being passed to the next layer.">
            <a:extLst>
              <a:ext uri="{FF2B5EF4-FFF2-40B4-BE49-F238E27FC236}">
                <a16:creationId xmlns:a16="http://schemas.microsoft.com/office/drawing/2014/main" id="{C993E06B-F05C-75B8-8AF2-777798E159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736" y="1034165"/>
            <a:ext cx="4817847" cy="25676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FFDB18A-C200-184A-570E-1C95E3297E64}"/>
              </a:ext>
            </a:extLst>
          </p:cNvPr>
          <p:cNvSpPr txBox="1"/>
          <p:nvPr/>
        </p:nvSpPr>
        <p:spPr>
          <a:xfrm>
            <a:off x="224416" y="3709515"/>
            <a:ext cx="3968762" cy="369332"/>
          </a:xfrm>
          <a:prstGeom prst="rect">
            <a:avLst/>
          </a:prstGeom>
          <a:noFill/>
        </p:spPr>
        <p:txBody>
          <a:bodyPr wrap="square" rtlCol="0">
            <a:spAutoFit/>
          </a:bodyPr>
          <a:lstStyle/>
          <a:p>
            <a:r>
              <a:rPr lang="en-US" dirty="0"/>
              <a:t>Figure A </a:t>
            </a:r>
            <a:r>
              <a:rPr lang="en-US" dirty="0" err="1"/>
              <a:t>Inceptionv3</a:t>
            </a:r>
            <a:r>
              <a:rPr lang="en-US" dirty="0"/>
              <a:t> Architecture</a:t>
            </a:r>
          </a:p>
        </p:txBody>
      </p:sp>
      <p:sp>
        <p:nvSpPr>
          <p:cNvPr id="8" name="TextBox 7">
            <a:extLst>
              <a:ext uri="{FF2B5EF4-FFF2-40B4-BE49-F238E27FC236}">
                <a16:creationId xmlns:a16="http://schemas.microsoft.com/office/drawing/2014/main" id="{D8B22F2E-CA16-FEA7-F46F-CE2F21ED3D2E}"/>
              </a:ext>
            </a:extLst>
          </p:cNvPr>
          <p:cNvSpPr txBox="1"/>
          <p:nvPr/>
        </p:nvSpPr>
        <p:spPr>
          <a:xfrm>
            <a:off x="5342708" y="3029459"/>
            <a:ext cx="3877322" cy="369332"/>
          </a:xfrm>
          <a:prstGeom prst="rect">
            <a:avLst/>
          </a:prstGeom>
          <a:noFill/>
        </p:spPr>
        <p:txBody>
          <a:bodyPr wrap="square" rtlCol="0">
            <a:spAutoFit/>
          </a:bodyPr>
          <a:lstStyle/>
          <a:p>
            <a:r>
              <a:rPr lang="en-US" dirty="0"/>
              <a:t>Figure B </a:t>
            </a:r>
            <a:r>
              <a:rPr lang="en-US" dirty="0" err="1"/>
              <a:t>DCNN</a:t>
            </a:r>
            <a:r>
              <a:rPr lang="en-US" dirty="0"/>
              <a:t> Architecture</a:t>
            </a:r>
          </a:p>
        </p:txBody>
      </p:sp>
    </p:spTree>
    <p:extLst>
      <p:ext uri="{BB962C8B-B14F-4D97-AF65-F5344CB8AC3E}">
        <p14:creationId xmlns:p14="http://schemas.microsoft.com/office/powerpoint/2010/main" val="1288456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E65238-607E-9AA2-61F4-CB4693110616}"/>
              </a:ext>
            </a:extLst>
          </p:cNvPr>
          <p:cNvSpPr>
            <a:spLocks noGrp="1"/>
          </p:cNvSpPr>
          <p:nvPr>
            <p:ph type="body" sz="quarter" idx="14"/>
          </p:nvPr>
        </p:nvSpPr>
        <p:spPr/>
        <p:txBody>
          <a:bodyPr/>
          <a:lstStyle/>
          <a:p>
            <a:r>
              <a:rPr lang="en-US" dirty="0"/>
              <a:t>Black Box Model</a:t>
            </a:r>
          </a:p>
        </p:txBody>
      </p:sp>
      <p:pic>
        <p:nvPicPr>
          <p:cNvPr id="18434" name="Picture 2" descr="How to explain your machine learning model using SHAP? | by Dan Lantos ...">
            <a:extLst>
              <a:ext uri="{FF2B5EF4-FFF2-40B4-BE49-F238E27FC236}">
                <a16:creationId xmlns:a16="http://schemas.microsoft.com/office/drawing/2014/main" id="{E594A531-ECC2-6AA1-94EB-0367713848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54" b="59665"/>
          <a:stretch/>
        </p:blipFill>
        <p:spPr bwMode="auto">
          <a:xfrm>
            <a:off x="1091632" y="1606520"/>
            <a:ext cx="7824062" cy="13251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844F8CA-4F6F-AC2B-2CC7-5E414EE966A0}"/>
              </a:ext>
            </a:extLst>
          </p:cNvPr>
          <p:cNvSpPr txBox="1"/>
          <p:nvPr/>
        </p:nvSpPr>
        <p:spPr>
          <a:xfrm>
            <a:off x="4441372" y="4011024"/>
            <a:ext cx="4702628" cy="430887"/>
          </a:xfrm>
          <a:prstGeom prst="rect">
            <a:avLst/>
          </a:prstGeom>
          <a:noFill/>
        </p:spPr>
        <p:txBody>
          <a:bodyPr wrap="square" rtlCol="0">
            <a:spAutoFit/>
          </a:bodyPr>
          <a:lstStyle/>
          <a:p>
            <a:r>
              <a:rPr lang="en-US" sz="1100" dirty="0"/>
              <a:t>https://</a:t>
            </a:r>
            <a:r>
              <a:rPr lang="en-US" sz="1100" dirty="0" err="1"/>
              <a:t>medium.com</a:t>
            </a:r>
            <a:r>
              <a:rPr lang="en-US" sz="1100" dirty="0"/>
              <a:t>/advancing-analytics/how-to-explain-your-machine-learning-model-using-shap-449cf05d5160</a:t>
            </a:r>
          </a:p>
        </p:txBody>
      </p:sp>
      <p:sp>
        <p:nvSpPr>
          <p:cNvPr id="6" name="TextBox 5">
            <a:extLst>
              <a:ext uri="{FF2B5EF4-FFF2-40B4-BE49-F238E27FC236}">
                <a16:creationId xmlns:a16="http://schemas.microsoft.com/office/drawing/2014/main" id="{4E58E218-F293-54FF-6038-2584035D1240}"/>
              </a:ext>
            </a:extLst>
          </p:cNvPr>
          <p:cNvSpPr txBox="1"/>
          <p:nvPr/>
        </p:nvSpPr>
        <p:spPr>
          <a:xfrm>
            <a:off x="572650" y="2865460"/>
            <a:ext cx="8435426" cy="523220"/>
          </a:xfrm>
          <a:prstGeom prst="rect">
            <a:avLst/>
          </a:prstGeom>
          <a:noFill/>
        </p:spPr>
        <p:txBody>
          <a:bodyPr wrap="square" rtlCol="0">
            <a:spAutoFit/>
          </a:bodyPr>
          <a:lstStyle/>
          <a:p>
            <a:r>
              <a:rPr lang="en-US" sz="2800" dirty="0"/>
              <a:t>Simple explanation of a model making a prediction</a:t>
            </a:r>
          </a:p>
        </p:txBody>
      </p:sp>
    </p:spTree>
    <p:extLst>
      <p:ext uri="{BB962C8B-B14F-4D97-AF65-F5344CB8AC3E}">
        <p14:creationId xmlns:p14="http://schemas.microsoft.com/office/powerpoint/2010/main" val="1887596840"/>
      </p:ext>
    </p:extLst>
  </p:cSld>
  <p:clrMapOvr>
    <a:masterClrMapping/>
  </p:clrMapOvr>
</p:sld>
</file>

<file path=ppt/theme/theme1.xml><?xml version="1.0" encoding="utf-8"?>
<a:theme xmlns:a="http://schemas.openxmlformats.org/drawingml/2006/main" name="Office Theme">
  <a:themeElements>
    <a:clrScheme name="2015TemplateColors">
      <a:dk1>
        <a:sysClr val="windowText" lastClr="000000"/>
      </a:dk1>
      <a:lt1>
        <a:sysClr val="window" lastClr="FFFFFF"/>
      </a:lt1>
      <a:dk2>
        <a:srgbClr val="323232"/>
      </a:dk2>
      <a:lt2>
        <a:srgbClr val="EEECE1"/>
      </a:lt2>
      <a:accent1>
        <a:srgbClr val="D00016"/>
      </a:accent1>
      <a:accent2>
        <a:srgbClr val="32323C"/>
      </a:accent2>
      <a:accent3>
        <a:srgbClr val="B9B5AD"/>
      </a:accent3>
      <a:accent4>
        <a:srgbClr val="325A9C"/>
      </a:accent4>
      <a:accent5>
        <a:srgbClr val="EFE793"/>
      </a:accent5>
      <a:accent6>
        <a:srgbClr val="2F3C6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rebeccatsekanovskiy_usingshapfordebugging</Template>
  <TotalTime>3254</TotalTime>
  <Words>1170</Words>
  <Application>Microsoft Office PowerPoint</Application>
  <PresentationFormat>On-screen Show (16:9)</PresentationFormat>
  <Paragraphs>167</Paragraphs>
  <Slides>38</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Aptos</vt:lpstr>
      <vt:lpstr>Wingdings</vt:lpstr>
      <vt:lpstr>Office Theme</vt:lpstr>
      <vt:lpstr>Using SHAP for DCNN Debugging and Transferability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Tsekanovskiy, Rebecca</dc:creator>
  <cp:lastModifiedBy>Tsekanovskiy, Rebecca</cp:lastModifiedBy>
  <cp:revision>8</cp:revision>
  <cp:lastPrinted>2018-06-01T14:13:22Z</cp:lastPrinted>
  <dcterms:created xsi:type="dcterms:W3CDTF">2024-08-07T17:45:58Z</dcterms:created>
  <dcterms:modified xsi:type="dcterms:W3CDTF">2024-08-12T19:57:52Z</dcterms:modified>
</cp:coreProperties>
</file>